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6" r:id="rId5"/>
    <p:sldId id="259" r:id="rId7"/>
    <p:sldId id="268" r:id="rId8"/>
    <p:sldId id="394" r:id="rId9"/>
    <p:sldId id="448" r:id="rId10"/>
    <p:sldId id="492"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64" r:id="rId27"/>
    <p:sldId id="465" r:id="rId28"/>
    <p:sldId id="466" r:id="rId29"/>
    <p:sldId id="493" r:id="rId30"/>
    <p:sldId id="467" r:id="rId31"/>
    <p:sldId id="499" r:id="rId32"/>
    <p:sldId id="468" r:id="rId33"/>
    <p:sldId id="469" r:id="rId34"/>
    <p:sldId id="470" r:id="rId35"/>
    <p:sldId id="498" r:id="rId36"/>
    <p:sldId id="471" r:id="rId37"/>
    <p:sldId id="472" r:id="rId38"/>
    <p:sldId id="473" r:id="rId39"/>
    <p:sldId id="474" r:id="rId40"/>
    <p:sldId id="475" r:id="rId41"/>
    <p:sldId id="494" r:id="rId42"/>
    <p:sldId id="495" r:id="rId43"/>
    <p:sldId id="501" r:id="rId44"/>
    <p:sldId id="476" r:id="rId45"/>
    <p:sldId id="477" r:id="rId46"/>
    <p:sldId id="483" r:id="rId47"/>
    <p:sldId id="500" r:id="rId48"/>
    <p:sldId id="496" r:id="rId49"/>
    <p:sldId id="497" r:id="rId50"/>
    <p:sldId id="484" r:id="rId51"/>
    <p:sldId id="486" r:id="rId52"/>
    <p:sldId id="542" r:id="rId53"/>
    <p:sldId id="543" r:id="rId54"/>
    <p:sldId id="544" r:id="rId55"/>
    <p:sldId id="487" r:id="rId56"/>
    <p:sldId id="488" r:id="rId57"/>
    <p:sldId id="541" r:id="rId58"/>
    <p:sldId id="489" r:id="rId59"/>
    <p:sldId id="539" r:id="rId60"/>
    <p:sldId id="490" r:id="rId61"/>
  </p:sldIdLst>
  <p:sldSz cx="9144000" cy="6858000" type="screen4x3"/>
  <p:notesSz cx="6858000" cy="9144000"/>
  <p:defaultTextStyle>
    <a:defPPr>
      <a:defRPr lang="en-GB"/>
    </a:defPPr>
    <a:lvl1pPr marL="0" lvl="0" indent="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b="0" i="0" u="none" kern="1200" baseline="0">
        <a:solidFill>
          <a:schemeClr val="bg1"/>
        </a:solidFill>
        <a:latin typeface="Arial" panose="020B0604020202020204" pitchFamily="34" charset="0"/>
        <a:ea typeface="Microsoft YaHei" panose="020B0503020204020204" charset="-122"/>
        <a:cs typeface="+mn-cs"/>
      </a:defRPr>
    </a:lvl1pPr>
    <a:lvl2pPr marL="742950" lvl="1" indent="-28575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defaultTextStyle>
  <p:extLst>
    <p:ext uri="{EFAFB233-063F-42B5-8137-9DF3F51BA10A}">
      <p15:sldGuideLst xmlns:p15="http://schemas.microsoft.com/office/powerpoint/2012/main">
        <p15:guide id="1" orient="horz" pos="218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88"/>
        <p:guide pos="2880"/>
      </p:guideLst>
    </p:cSldViewPr>
  </p:slideViewPr>
  <p:outlineViewPr>
    <p:cViewPr varScale="1">
      <p:scale>
        <a:sx n="170" d="200"/>
        <a:sy n="170" d="200"/>
      </p:scale>
      <p:origin x="-780" y="-84"/>
    </p:cViewPr>
  </p:outline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Rounded Rectangle 3072"/>
          <p:cNvSpPr/>
          <p:nvPr/>
        </p:nvSpPr>
        <p:spPr>
          <a:xfrm>
            <a:off x="0" y="0"/>
            <a:ext cx="6858000" cy="9144000"/>
          </a:xfrm>
          <a:prstGeom prst="roundRect">
            <a:avLst>
              <a:gd name="adj" fmla="val 23"/>
            </a:avLst>
          </a:prstGeom>
          <a:solidFill>
            <a:srgbClr val="FFFFFF"/>
          </a:solidFill>
          <a:ln w="9360">
            <a:noFill/>
          </a:ln>
        </p:spPr>
        <p:txBody>
          <a:bodyPr anchor="t" anchorCtr="0"/>
          <a:p>
            <a:pPr lvl="0"/>
            <a:endParaRPr lang="en-US" altLang="zh-CN"/>
          </a:p>
        </p:txBody>
      </p:sp>
      <p:sp>
        <p:nvSpPr>
          <p:cNvPr id="3075" name="Rounded Rectangle 3073"/>
          <p:cNvSpPr/>
          <p:nvPr/>
        </p:nvSpPr>
        <p:spPr>
          <a:xfrm>
            <a:off x="0" y="0"/>
            <a:ext cx="6858000" cy="9144000"/>
          </a:xfrm>
          <a:prstGeom prst="roundRect">
            <a:avLst>
              <a:gd name="adj" fmla="val 23"/>
            </a:avLst>
          </a:prstGeom>
          <a:solidFill>
            <a:srgbClr val="FFFFFF"/>
          </a:solidFill>
          <a:ln w="9525">
            <a:noFill/>
          </a:ln>
        </p:spPr>
        <p:txBody>
          <a:bodyPr anchor="t" anchorCtr="0"/>
          <a:p>
            <a:pPr lvl="0"/>
            <a:endParaRPr lang="en-US" altLang="zh-CN"/>
          </a:p>
        </p:txBody>
      </p:sp>
      <p:sp>
        <p:nvSpPr>
          <p:cNvPr id="3076" name="Text Box 3074"/>
          <p:cNvSpPr txBox="1"/>
          <p:nvPr/>
        </p:nvSpPr>
        <p:spPr>
          <a:xfrm>
            <a:off x="0" y="0"/>
            <a:ext cx="2971800" cy="457200"/>
          </a:xfrm>
          <a:prstGeom prst="rect">
            <a:avLst/>
          </a:prstGeom>
          <a:noFill/>
          <a:ln w="9525">
            <a:noFill/>
          </a:ln>
        </p:spPr>
        <p:txBody>
          <a:bodyPr anchor="t" anchorCtr="0"/>
          <a:p>
            <a:pPr lvl="0"/>
            <a:endParaRPr lang="en-US" altLang="zh-CN"/>
          </a:p>
        </p:txBody>
      </p:sp>
      <p:sp>
        <p:nvSpPr>
          <p:cNvPr id="3077" name="Text Box 3075"/>
          <p:cNvSpPr txBox="1"/>
          <p:nvPr/>
        </p:nvSpPr>
        <p:spPr>
          <a:xfrm>
            <a:off x="3884613" y="0"/>
            <a:ext cx="2971800" cy="457200"/>
          </a:xfrm>
          <a:prstGeom prst="rect">
            <a:avLst/>
          </a:prstGeom>
          <a:noFill/>
          <a:ln w="9525">
            <a:noFill/>
          </a:ln>
        </p:spPr>
        <p:txBody>
          <a:bodyPr anchor="t" anchorCtr="0"/>
          <a:p>
            <a:pPr lvl="0"/>
            <a:endParaRPr lang="en-US" altLang="zh-CN"/>
          </a:p>
        </p:txBody>
      </p:sp>
      <p:sp>
        <p:nvSpPr>
          <p:cNvPr id="3078" name="Slide Image Placeholder 3076"/>
          <p:cNvSpPr>
            <a:spLocks noGrp="1"/>
          </p:cNvSpPr>
          <p:nvPr>
            <p:ph type="sldImg"/>
          </p:nvPr>
        </p:nvSpPr>
        <p:spPr>
          <a:xfrm>
            <a:off x="1143000" y="685800"/>
            <a:ext cx="4568825" cy="3425825"/>
          </a:xfrm>
          <a:prstGeom prst="rect">
            <a:avLst/>
          </a:prstGeom>
          <a:noFill/>
          <a:ln w="9360" cap="sq" cmpd="sng">
            <a:solidFill>
              <a:srgbClr val="000000"/>
            </a:solidFill>
            <a:prstDash val="solid"/>
            <a:miter/>
            <a:headEnd type="none" w="med" len="med"/>
            <a:tailEnd type="none" w="med" len="med"/>
          </a:ln>
        </p:spPr>
      </p:sp>
      <p:sp>
        <p:nvSpPr>
          <p:cNvPr id="3079" name="Text Placeholder 3077"/>
          <p:cNvSpPr>
            <a:spLocks noGrp="1"/>
          </p:cNvSpPr>
          <p:nvPr>
            <p:ph type="body"/>
          </p:nvPr>
        </p:nvSpPr>
        <p:spPr>
          <a:xfrm>
            <a:off x="685800" y="4343400"/>
            <a:ext cx="5483225" cy="4111625"/>
          </a:xfrm>
          <a:prstGeom prst="rect">
            <a:avLst/>
          </a:prstGeom>
          <a:noFill/>
          <a:ln w="9525">
            <a:noFill/>
          </a:ln>
        </p:spPr>
        <p:txBody>
          <a:bodyPr wrap="square" lIns="90000" tIns="46800" rIns="90000" bIns="46800" anchor="t" anchorCtr="0"/>
          <a:p>
            <a:pPr lvl="0"/>
            <a:endParaRPr lang="en-GB" altLang="en-US"/>
          </a:p>
        </p:txBody>
      </p:sp>
      <p:sp>
        <p:nvSpPr>
          <p:cNvPr id="3080" name="Text Box 3078"/>
          <p:cNvSpPr txBox="1"/>
          <p:nvPr/>
        </p:nvSpPr>
        <p:spPr>
          <a:xfrm>
            <a:off x="0" y="8685213"/>
            <a:ext cx="2971800" cy="457200"/>
          </a:xfrm>
          <a:prstGeom prst="rect">
            <a:avLst/>
          </a:prstGeom>
          <a:noFill/>
          <a:ln w="9525">
            <a:noFill/>
          </a:ln>
        </p:spPr>
        <p:txBody>
          <a:bodyPr anchor="t" anchorCtr="0"/>
          <a:p>
            <a:pPr lvl="0"/>
            <a:endParaRPr lang="en-US" altLang="zh-CN"/>
          </a:p>
        </p:txBody>
      </p:sp>
      <p:sp>
        <p:nvSpPr>
          <p:cNvPr id="2" name="Slide Number Placeholder 3079"/>
          <p:cNvSpPr>
            <a:spLocks noGrp="1"/>
          </p:cNvSpPr>
          <p:nvPr>
            <p:ph type="sldNum"/>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eaLnBrk="1" fontAlgn="base"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strike="noStrike" noProof="1" dirty="0" err="1">
                <a:latin typeface="Times New Roman" panose="02020603050405020304" pitchFamily="16" charset="0"/>
                <a:ea typeface="Arial Unicode MS" charset="-122"/>
                <a:cs typeface="+mn-cs"/>
              </a:rPr>
            </a:fld>
            <a:endParaRPr lang="ru-RU" altLang="x-none" sz="1200" strike="noStrike" noProof="1" dirty="0" err="1">
              <a:latin typeface="Times New Roman" panose="02020603050405020304" pitchFamily="16" charset="0"/>
              <a:ea typeface="Arial Unicode MS"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solidFill>
                  <a:srgbClr val="000000"/>
                </a:solidFill>
                <a:latin typeface="Times New Roman" panose="02020603050405020304" pitchFamily="16" charset="0"/>
                <a:ea typeface="Arial Unicode MS" charset="-122"/>
              </a:rPr>
            </a:fld>
            <a:endParaRPr lang="ru-RU" altLang="x-none" sz="1200" dirty="0" err="1">
              <a:solidFill>
                <a:srgbClr val="000000"/>
              </a:solidFill>
              <a:latin typeface="Times New Roman" panose="02020603050405020304" pitchFamily="16" charset="0"/>
              <a:ea typeface="Arial Unicode MS" charset="-122"/>
            </a:endParaRPr>
          </a:p>
        </p:txBody>
      </p:sp>
      <p:sp>
        <p:nvSpPr>
          <p:cNvPr id="5123" name="Slide Image Placeholder 78848"/>
          <p:cNvSpPr>
            <a:spLocks noGrp="1"/>
          </p:cNvSpPr>
          <p:nvPr>
            <p:ph type="sldImg"/>
          </p:nvPr>
        </p:nvSpPr>
        <p:spPr>
          <a:xfrm>
            <a:off x="1143000" y="685800"/>
            <a:ext cx="4572000" cy="3429000"/>
          </a:xfrm>
          <a:solidFill>
            <a:srgbClr val="FFFFFF"/>
          </a:solidFill>
          <a:ln cap="flat"/>
        </p:spPr>
      </p:sp>
      <p:sp>
        <p:nvSpPr>
          <p:cNvPr id="5124" name="Text Placeholder 788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3729" name="Slide Image Placeholder 7372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3730" name="Text Placeholder 7372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4753" name="Slide Image Placeholder 7475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4754" name="Text Placeholder 7475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5777" name="Slide Image Placeholder 7577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5778" name="Text Placeholder 7577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6801" name="Slide Image Placeholder 7680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6802" name="Text Placeholder 7680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7825" name="Slide Image Placeholder 7782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7826" name="Text Placeholder 7782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8849" name="Slide Image Placeholder 7884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8850" name="Text Placeholder 7884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9873" name="Slide Image Placeholder 798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9874" name="Text Placeholder 798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0897" name="Slide Image Placeholder 8089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0898" name="Text Placeholder 8089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1921" name="Slide Image Placeholder 8192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1922" name="Text Placeholder 8192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2945" name="Slide Image Placeholder 8294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2946" name="Text Placeholder 8294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3969" name="Slide Image Placeholder 8396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3970" name="Text Placeholder 8396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4993" name="Slide Image Placeholder 8499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4994" name="Text Placeholder 8499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6017" name="Slide Image Placeholder 8601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6018" name="Text Placeholder 8601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7041" name="Slide Image Placeholder 8704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7042" name="Text Placeholder 8704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8065" name="Slide Image Placeholder 8806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8066" name="Text Placeholder 8806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8065" name="Slide Image Placeholder 8806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8066" name="Text Placeholder 8806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89089" name="Slide Image Placeholder 8908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89090" name="Text Placeholder 8908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0113" name="Slide Image Placeholder 901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0114" name="Text Placeholder 901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0113" name="Slide Image Placeholder 901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0114" name="Text Placeholder 901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1137" name="Slide Image Placeholder 9113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1138" name="Text Placeholder 9113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7651" name="Slide Image Placeholder 91136"/>
          <p:cNvSpPr>
            <a:spLocks noGrp="1"/>
          </p:cNvSpPr>
          <p:nvPr>
            <p:ph type="sldImg"/>
          </p:nvPr>
        </p:nvSpPr>
        <p:spPr>
          <a:xfrm>
            <a:off x="1143000" y="685800"/>
            <a:ext cx="4572000" cy="3429000"/>
          </a:xfrm>
          <a:solidFill>
            <a:srgbClr val="FFFFFF"/>
          </a:solidFill>
          <a:ln cap="flat"/>
        </p:spPr>
      </p:sp>
      <p:sp>
        <p:nvSpPr>
          <p:cNvPr id="27652" name="Text Placeholder 911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2161" name="Slide Image Placeholder 9216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2162" name="Text Placeholder 9216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2161" name="Slide Image Placeholder 9216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2162" name="Text Placeholder 9216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3185" name="Slide Image Placeholder 9318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3186" name="Text Placeholder 9318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4209" name="Slide Image Placeholder 9420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4210" name="Text Placeholder 9420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5233" name="Slide Image Placeholder 9523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5234" name="Text Placeholder 9523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6257" name="Slide Image Placeholder 9625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6258" name="Text Placeholder 9625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7281" name="Slide Image Placeholder 9728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7282" name="Text Placeholder 9728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8305" name="Slide Image Placeholder 9830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8306" name="Text Placeholder 983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8305" name="Slide Image Placeholder 9830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8306" name="Text Placeholder 983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8305" name="Slide Image Placeholder 9830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8306" name="Text Placeholder 983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88064"/>
          <p:cNvSpPr>
            <a:spLocks noGrp="1"/>
          </p:cNvSpPr>
          <p:nvPr>
            <p:ph type="sldImg"/>
          </p:nvPr>
        </p:nvSpPr>
        <p:spPr>
          <a:xfrm>
            <a:off x="1143000" y="685800"/>
            <a:ext cx="4572000" cy="3429000"/>
          </a:xfrm>
          <a:solidFill>
            <a:srgbClr val="FFFFFF"/>
          </a:solidFill>
          <a:ln cap="flat"/>
        </p:spPr>
      </p:sp>
      <p:sp>
        <p:nvSpPr>
          <p:cNvPr id="23556" name="Text Placeholder 880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8305" name="Slide Image Placeholder 9830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8306" name="Text Placeholder 983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99329" name="Slide Image Placeholder 9932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99330" name="Text Placeholder 9932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6497" name="Slide Image Placeholder 10649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6498" name="Text Placeholder 10649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8545" name="Slide Image Placeholder 10854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8546" name="Text Placeholder 10854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9633" name="Slide Image Placeholder 6963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9634" name="Text Placeholder 6963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5473" name="Slide Image Placeholder 10547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5474" name="Text Placeholder 10547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09569" name="Slide Image Placeholder 10956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09570" name="Text Placeholder 10956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10593" name="Slide Image Placeholder 11059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0594" name="Text Placeholder 11059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10593" name="Slide Image Placeholder 11059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0594" name="Text Placeholder 11059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11617" name="Slide Image Placeholder 11161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1618" name="Text Placeholder 11161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12641" name="Slide Image Placeholder 11264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2642" name="Text Placeholder 11264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112641" name="Slide Image Placeholder 11264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2642" name="Text Placeholder 11264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9633" name="Slide Image Placeholder 6963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9634" name="Text Placeholder 6963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0657" name="Slide Image Placeholder 70656"/>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0658" name="Text Placeholder 7065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1681" name="Slide Image Placeholder 71680"/>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1682" name="Text Placeholder 7168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9550"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72705" name="Slide Image Placeholder 7270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2706" name="Text Placeholder 727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2050" name="Group 2048"/>
          <p:cNvGrpSpPr/>
          <p:nvPr/>
        </p:nvGrpSpPr>
        <p:grpSpPr>
          <a:xfrm>
            <a:off x="0" y="927100"/>
            <a:ext cx="8988425" cy="4492625"/>
            <a:chOff x="0" y="584"/>
            <a:chExt cx="5662" cy="2830"/>
          </a:xfrm>
        </p:grpSpPr>
        <p:sp>
          <p:nvSpPr>
            <p:cNvPr id="2051" name="Rounded Rectangle 2049"/>
            <p:cNvSpPr/>
            <p:nvPr/>
          </p:nvSpPr>
          <p:spPr>
            <a:xfrm>
              <a:off x="432" y="1304"/>
              <a:ext cx="4654" cy="2110"/>
            </a:xfrm>
            <a:prstGeom prst="roundRect">
              <a:avLst>
                <a:gd name="adj" fmla="val 1666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2" name="Rectangles 2050"/>
            <p:cNvSpPr/>
            <p:nvPr/>
          </p:nvSpPr>
          <p:spPr>
            <a:xfrm>
              <a:off x="144" y="584"/>
              <a:ext cx="4510" cy="622"/>
            </a:xfrm>
            <a:prstGeom prst="rect">
              <a:avLst/>
            </a:prstGeom>
            <a:solidFill>
              <a:srgbClr val="FFFFFF"/>
            </a:solidFill>
            <a:ln w="5724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3" name="Freeform 2051"/>
            <p:cNvSpPr/>
            <p:nvPr/>
          </p:nvSpPr>
          <p:spPr>
            <a:xfrm>
              <a:off x="0" y="872"/>
              <a:ext cx="5662" cy="1150"/>
            </a:xfrm>
            <a:custGeom>
              <a:avLst/>
              <a:gdLst/>
              <a:ahLst/>
              <a:cxnLst>
                <a:cxn ang="0">
                  <a:pos x="0" y="0"/>
                </a:cxn>
                <a:cxn ang="0">
                  <a:pos x="6902408" y="0"/>
                </a:cxn>
                <a:cxn ang="0">
                  <a:pos x="7685207" y="785242"/>
                </a:cxn>
                <a:cxn ang="0">
                  <a:pos x="6903952" y="1567867"/>
                </a:cxn>
                <a:cxn ang="0">
                  <a:pos x="0" y="1567867"/>
                </a:cxn>
              </a:cxnLst>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rgbClr val="6666CC"/>
            </a:solidFill>
            <a:ln w="9525">
              <a:noFill/>
            </a:ln>
          </p:spPr>
          <p:txBody>
            <a:bodyPr/>
            <a:p>
              <a:endParaRPr lang="en-US"/>
            </a:p>
          </p:txBody>
        </p:sp>
        <p:sp>
          <p:nvSpPr>
            <p:cNvPr id="2054" name="Straight Connector 2052"/>
            <p:cNvSpPr/>
            <p:nvPr/>
          </p:nvSpPr>
          <p:spPr>
            <a:xfrm>
              <a:off x="0" y="1928"/>
              <a:ext cx="5230" cy="0"/>
            </a:xfrm>
            <a:prstGeom prst="line">
              <a:avLst/>
            </a:prstGeom>
            <a:ln w="50760" cap="sq" cmpd="sng">
              <a:solidFill>
                <a:srgbClr val="FFFFFF"/>
              </a:solidFill>
              <a:prstDash val="solid"/>
              <a:miter/>
              <a:headEnd type="none" w="med" len="med"/>
              <a:tailEnd type="none" w="med" len="med"/>
            </a:ln>
          </p:spPr>
        </p:sp>
      </p:grpSp>
      <p:sp>
        <p:nvSpPr>
          <p:cNvPr id="2055" name="Title 2053"/>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2056" name="Text Placeholder 2054"/>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2057" name="Text Box 2055"/>
          <p:cNvSpPr txBox="1"/>
          <p:nvPr/>
        </p:nvSpPr>
        <p:spPr>
          <a:xfrm>
            <a:off x="457200" y="6248400"/>
            <a:ext cx="2133600" cy="471488"/>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058" name="Text Box 2056"/>
          <p:cNvSpPr txBox="1"/>
          <p:nvPr/>
        </p:nvSpPr>
        <p:spPr>
          <a:xfrm>
            <a:off x="3124200" y="6253163"/>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2057"/>
          <p:cNvSpPr>
            <a:spLocks noGrp="1"/>
          </p:cNvSpPr>
          <p:nvPr>
            <p:ph type="sldNum"/>
          </p:nvPr>
        </p:nvSpPr>
        <p:spPr>
          <a:xfrm>
            <a:off x="6553200" y="6248400"/>
            <a:ext cx="2130425" cy="468313"/>
          </a:xfrm>
          <a:prstGeom prst="rect">
            <a:avLst/>
          </a:prstGeom>
          <a:noFill/>
          <a:ln w="9525">
            <a:noFill/>
          </a:ln>
        </p:spPr>
        <p:txBody>
          <a:bodyPr wrap="square" lIns="90000" tIns="46800" rIns="90000" bIns="46800" anchor="b" anchorCtr="0"/>
          <a:lstStyle>
            <a:lvl1pPr algn="r">
              <a:buFontTx/>
              <a:defRPr sz="1200">
                <a:latin typeface="Arial Black" panose="020B0A04020102020204" pitchFamily="32" charset="0"/>
                <a:ea typeface="Arial Unicode MS" charset="-122"/>
              </a:defRPr>
            </a:lvl1pPr>
          </a:lstStyle>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hyperlink" Target="https://www.w3.org/Consortium/Member/List"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hyperlink" Target="http://www.csszengarden.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hyperlink" Target="https://www.youtube.com/watch?reload=9&amp;v=es9DNe0l0Q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9.xml"/><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9.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9.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9.xml"/><Relationship Id="rId1" Type="http://schemas.openxmlformats.org/officeDocument/2006/relationships/image" Target="../media/image1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9.xml"/><Relationship Id="rId6" Type="http://schemas.openxmlformats.org/officeDocument/2006/relationships/hyperlink" Target="https://softwaremaniacs.org/blog/2005/10/02/well-formed-valid-conformant/" TargetMode="External"/><Relationship Id="rId5" Type="http://schemas.openxmlformats.org/officeDocument/2006/relationships/hyperlink" Target="https://addons.mozilla.org/ru/firefox/addon/html-validator" TargetMode="External"/><Relationship Id="rId4" Type="http://schemas.openxmlformats.org/officeDocument/2006/relationships/hyperlink" Target="https://chrome.google.com/webstore/detail/html-validator/mpbelhhnfhfjnaehkcnnaknldmnocglk?hl=ru" TargetMode="External"/><Relationship Id="rId3" Type="http://schemas.openxmlformats.org/officeDocument/2006/relationships/hyperlink" Target="https://www.freeformatter.com/html-validator.html" TargetMode="External"/><Relationship Id="rId2" Type="http://schemas.openxmlformats.org/officeDocument/2006/relationships/hyperlink" Target="https://jsonformatter.org/html-validator" TargetMode="External"/><Relationship Id="rId1" Type="http://schemas.openxmlformats.org/officeDocument/2006/relationships/hyperlink" Target="https://validator.w3.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9.xml"/><Relationship Id="rId1" Type="http://schemas.openxmlformats.org/officeDocument/2006/relationships/image" Target="../media/image21.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9.xml"/><Relationship Id="rId1"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Text Box 4096"/>
          <p:cNvSpPr txBox="1"/>
          <p:nvPr/>
        </p:nvSpPr>
        <p:spPr>
          <a:xfrm>
            <a:off x="228600" y="1427163"/>
            <a:ext cx="8591550" cy="1609725"/>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5200" dirty="0" err="1">
                <a:solidFill>
                  <a:srgbClr val="FFFFFF"/>
                </a:solidFill>
                <a:latin typeface="Arial" panose="020B0604020202020204" pitchFamily="34" charset="0"/>
              </a:rPr>
              <a:t>HTML\CSS. Week 1</a:t>
            </a:r>
            <a:endParaRPr lang="en-US" sz="5200" dirty="0" err="1">
              <a:solidFill>
                <a:srgbClr val="FFFFFF"/>
              </a:solidFill>
              <a:latin typeface="Arial" panose="020B0604020202020204" pitchFamily="34" charset="0"/>
            </a:endParaRPr>
          </a:p>
        </p:txBody>
      </p:sp>
      <p:sp>
        <p:nvSpPr>
          <p:cNvPr id="4099" name="Rectangles 4097"/>
          <p:cNvSpPr/>
          <p:nvPr/>
        </p:nvSpPr>
        <p:spPr>
          <a:xfrm>
            <a:off x="5867400" y="44450"/>
            <a:ext cx="3277235" cy="369570"/>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F7F7F7"/>
                </a:solidFill>
                <a:latin typeface="Arial" panose="020B0604020202020204" pitchFamily="34" charset="0"/>
              </a:rPr>
              <a:t>Олександр Загоруйко © 202</a:t>
            </a:r>
            <a:r>
              <a:rPr lang="en-US" altLang="ru-RU" dirty="0" err="1">
                <a:solidFill>
                  <a:srgbClr val="F7F7F7"/>
                </a:solidFill>
                <a:latin typeface="Arial" panose="020B0604020202020204" pitchFamily="34" charset="0"/>
              </a:rPr>
              <a:t>5</a:t>
            </a:r>
            <a:endParaRPr lang="en-US" altLang="ru-RU" dirty="0" err="1">
              <a:solidFill>
                <a:srgbClr val="F7F7F7"/>
              </a:solidFill>
              <a:latin typeface="Arial" panose="020B0604020202020204" pitchFamily="34" charset="0"/>
            </a:endParaRPr>
          </a:p>
        </p:txBody>
      </p:sp>
      <p:pic>
        <p:nvPicPr>
          <p:cNvPr id="3" name="Picture 2"/>
          <p:cNvPicPr>
            <a:picLocks noChangeAspect="1"/>
          </p:cNvPicPr>
          <p:nvPr/>
        </p:nvPicPr>
        <p:blipFill>
          <a:blip r:embed="rId1"/>
          <a:stretch>
            <a:fillRect/>
          </a:stretch>
        </p:blipFill>
        <p:spPr>
          <a:xfrm>
            <a:off x="3252788" y="3382963"/>
            <a:ext cx="5803900" cy="3413125"/>
          </a:xfrm>
          <a:prstGeom prst="rect">
            <a:avLst/>
          </a:prstGeom>
          <a:noFill/>
          <a:ln w="9525">
            <a:noFill/>
          </a:ln>
        </p:spPr>
      </p:pic>
      <p:pic>
        <p:nvPicPr>
          <p:cNvPr id="4" name="Picture 3" descr="HTML5_logo_and_wordmark.svg"/>
          <p:cNvPicPr>
            <a:picLocks noChangeAspect="1"/>
          </p:cNvPicPr>
          <p:nvPr/>
        </p:nvPicPr>
        <p:blipFill>
          <a:blip r:embed="rId2"/>
          <a:stretch>
            <a:fillRect/>
          </a:stretch>
        </p:blipFill>
        <p:spPr>
          <a:xfrm>
            <a:off x="613410" y="4328795"/>
            <a:ext cx="2373630" cy="237363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ext Box 184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1.2</a:t>
            </a:r>
            <a:endParaRPr lang="ru-RU" altLang="x-none" sz="4200" dirty="0" err="1">
              <a:solidFill>
                <a:srgbClr val="FFFFFF"/>
              </a:solidFill>
              <a:ea typeface="Microsoft YaHei" panose="020B0503020204020204" charset="-122"/>
            </a:endParaRPr>
          </a:p>
        </p:txBody>
      </p:sp>
      <p:sp>
        <p:nvSpPr>
          <p:cNvPr id="18434" name="Text Box 18433"/>
          <p:cNvSpPr txBox="1"/>
          <p:nvPr/>
        </p:nvSpPr>
        <p:spPr>
          <a:xfrm>
            <a:off x="534035" y="1437640"/>
            <a:ext cx="8000365" cy="458216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dirty="0" err="1">
                <a:solidFill>
                  <a:srgbClr val="000000"/>
                </a:solidFill>
                <a:ea typeface="Microsoft YaHei" panose="020B0503020204020204" charset="-122"/>
              </a:rPr>
              <a:t>Принципи, на яких будується мова SGML, значні й цікаві; безсумнівно, ідеологія мови вплинула на багато комп'ютерних розробок. Однак сам по собі SGML не набув скільки-небудь помітного поширення доти, доки в 1991 р. співробітники Європейського інституту фізики частинок (CERN), зайняті створенням системи передавання гіпертекстової інформації через Інтернет, не вибрали </a:t>
            </a:r>
            <a:r>
              <a:rPr lang="en-US" altLang="x-none" sz="1900" b="1" dirty="0" err="1">
                <a:solidFill>
                  <a:srgbClr val="000000"/>
                </a:solidFill>
                <a:ea typeface="Microsoft YaHei" panose="020B0503020204020204" charset="-122"/>
              </a:rPr>
              <a:t>SGML </a:t>
            </a:r>
            <a:r>
              <a:rPr lang="en-US" altLang="x-none" sz="1900" dirty="0" err="1">
                <a:solidFill>
                  <a:srgbClr val="000000"/>
                </a:solidFill>
                <a:ea typeface="Microsoft YaHei" panose="020B0503020204020204" charset="-122"/>
              </a:rPr>
              <a:t>як основу для нової мови розмітки гіпертекстових документів. Цю мову - найвідомішу з додатків SGML - було названо </a:t>
            </a:r>
            <a:r>
              <a:rPr lang="en-US" altLang="x-none" sz="1900" b="1" dirty="0" err="1">
                <a:solidFill>
                  <a:srgbClr val="000000"/>
                </a:solidFill>
                <a:ea typeface="Microsoft YaHei" panose="020B0503020204020204" charset="-122"/>
              </a:rPr>
              <a:t>HTML </a:t>
            </a:r>
            <a:r>
              <a:rPr lang="en-US" altLang="x-none" sz="1900" dirty="0" err="1">
                <a:solidFill>
                  <a:srgbClr val="000000"/>
                </a:solidFill>
                <a:ea typeface="Microsoft YaHei" panose="020B0503020204020204" charset="-122"/>
              </a:rPr>
              <a:t>(HyperText Markup Language, «мова розмітки гіпертексту»). </a:t>
            </a:r>
            <a:r>
              <a:rPr lang="en-US" altLang="x-none" sz="1900" b="1" dirty="0" err="1">
                <a:solidFill>
                  <a:srgbClr val="000000"/>
                </a:solidFill>
                <a:ea typeface="Microsoft YaHei" panose="020B0503020204020204" charset="-122"/>
              </a:rPr>
              <a:t>Першим (і єдиним у ті далекі часи) графічним браузером була програма Mosaic</a:t>
            </a:r>
            <a:r>
              <a:rPr lang="en-US" altLang="x-none" sz="1900" dirty="0" err="1">
                <a:solidFill>
                  <a:srgbClr val="000000"/>
                </a:solidFill>
                <a:ea typeface="Microsoft YaHei" panose="020B0503020204020204" charset="-122"/>
              </a:rPr>
              <a:t>, розроблена, як і сам WWW, у науковій установі - Національному Центрі Суперкомп'ютерних Додатків США (NCSA). Тож немає нічого дивного в тому, що в цей «золотий вік» жодних протиріч між офіційними стандартами та їхньою реалізацією в браузерах ще не існувало. </a:t>
            </a:r>
            <a:endParaRPr lang="en-US" altLang="x-none" sz="19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ext Box 194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Mosaic</a:t>
            </a:r>
            <a:endParaRPr lang="ru-RU" altLang="x-none" sz="4200" dirty="0" err="1">
              <a:solidFill>
                <a:srgbClr val="FFFFFF"/>
              </a:solidFill>
              <a:ea typeface="Microsoft YaHei" panose="020B0503020204020204" charset="-122"/>
            </a:endParaRPr>
          </a:p>
        </p:txBody>
      </p:sp>
      <p:sp>
        <p:nvSpPr>
          <p:cNvPr id="19458" name="Text Box 19457"/>
          <p:cNvSpPr txBox="1"/>
          <p:nvPr/>
        </p:nvSpPr>
        <p:spPr>
          <a:xfrm>
            <a:off x="609600" y="1600200"/>
            <a:ext cx="7924800" cy="4419600"/>
          </a:xfrm>
          <a:prstGeom prst="rect">
            <a:avLst/>
          </a:prstGeom>
          <a:noFill/>
          <a:ln w="9525">
            <a:noFill/>
          </a:ln>
        </p:spPr>
        <p:txBody>
          <a:bodyPr/>
          <a:p>
            <a:endParaRPr lang="en-US"/>
          </a:p>
        </p:txBody>
      </p:sp>
      <p:pic>
        <p:nvPicPr>
          <p:cNvPr id="19459" name="Picture 19458"/>
          <p:cNvPicPr>
            <a:picLocks noChangeAspect="1"/>
          </p:cNvPicPr>
          <p:nvPr/>
        </p:nvPicPr>
        <p:blipFill>
          <a:blip r:embed="rId1"/>
          <a:stretch>
            <a:fillRect/>
          </a:stretch>
        </p:blipFill>
        <p:spPr>
          <a:xfrm>
            <a:off x="1952625" y="1463675"/>
            <a:ext cx="5029200" cy="5256213"/>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ext Box 204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2.0</a:t>
            </a:r>
            <a:endParaRPr lang="ru-RU" altLang="x-none" sz="4200" dirty="0" err="1">
              <a:solidFill>
                <a:srgbClr val="FFFFFF"/>
              </a:solidFill>
              <a:ea typeface="Microsoft YaHei" panose="020B0503020204020204" charset="-122"/>
            </a:endParaRPr>
          </a:p>
        </p:txBody>
      </p:sp>
      <p:sp>
        <p:nvSpPr>
          <p:cNvPr id="20482" name="Text Box 20481"/>
          <p:cNvSpPr txBox="1"/>
          <p:nvPr/>
        </p:nvSpPr>
        <p:spPr>
          <a:xfrm>
            <a:off x="504825" y="1432560"/>
            <a:ext cx="8029575" cy="458724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700" dirty="0" err="1">
                <a:solidFill>
                  <a:srgbClr val="000000"/>
                </a:solidFill>
                <a:ea typeface="Microsoft YaHei" panose="020B0503020204020204" charset="-122"/>
              </a:rPr>
              <a:t>HTML неквапливо розвивався, залишаючись у межах парадигми структурної розмітки, і у</a:t>
            </a:r>
            <a:r>
              <a:rPr lang="en-US" altLang="x-none" sz="1700" b="1" dirty="0" err="1">
                <a:solidFill>
                  <a:srgbClr val="000000"/>
                </a:solidFill>
                <a:ea typeface="Microsoft YaHei" panose="020B0503020204020204" charset="-122"/>
              </a:rPr>
              <a:t> квітні 1994</a:t>
            </a:r>
            <a:r>
              <a:rPr lang="en-US" altLang="x-none" sz="1700" dirty="0" err="1">
                <a:solidFill>
                  <a:srgbClr val="000000"/>
                </a:solidFill>
                <a:ea typeface="Microsoft YaHei" panose="020B0503020204020204" charset="-122"/>
              </a:rPr>
              <a:t> р. почалася підготовка специфікації наступної версії мови - 2.0. Цим займався утворений того ж року Консорціум W3 (W3 Consortium, скорочено W3C), який перейняв від CERN верховну владу й авторитет у світі WWW. Наразі консорціум, що має статус «міжнародного та некомерційного», об'єднує понад 350 організацій-членів, серед яких фірми </a:t>
            </a:r>
            <a:r>
              <a:rPr lang="en-US" altLang="x-none" sz="1700" b="1" dirty="0" err="1">
                <a:solidFill>
                  <a:srgbClr val="000000"/>
                </a:solidFill>
                <a:ea typeface="Microsoft YaHei" panose="020B0503020204020204" charset="-122"/>
              </a:rPr>
              <a:t>Adobe, Amazon, Apple, CERN, Cisco, Facebook, Google, Huavei, IBM, Intel, Netflix, Panasonic, PayPal, Samsung, Tencent, Oracle, Visa, Walt Disney, Xiaomi, Yahoo, Microsoft</a:t>
            </a:r>
            <a:r>
              <a:rPr lang="en-US" altLang="x-none" sz="1700" dirty="0" err="1">
                <a:solidFill>
                  <a:srgbClr val="000000"/>
                </a:solidFill>
                <a:ea typeface="Microsoft YaHei" panose="020B0503020204020204" charset="-122"/>
              </a:rPr>
              <a:t> і безліч інших. Однак у 1994-1995 рр. його членами були майже виключно університети та наукові установи. Настільки академічний склад W3C позначався як на самих документах, що публікуються консорціумом, так і на процедурі (і особливо на термінах) їх ухвалення. Досить сказати, що специфікацію HTML 2.0, єдиним серйозним удосконаленням у якій був механізм форм для відсилання інформації з комп'ютера користувача на сервер, було остаточно затверджено лише у вересні 1995 р., коли у W3C уже повним ходом тривало обговорення HTML 3, - або, як його називали спочатку, «HTML+». </a:t>
            </a:r>
            <a:endParaRPr lang="en-US" altLang="x-none" sz="1700" dirty="0" err="1">
              <a:solidFill>
                <a:srgbClr val="000000"/>
              </a:solidFill>
              <a:ea typeface="Microsoft YaHei" panose="020B0503020204020204" charset="-122"/>
            </a:endParaRPr>
          </a:p>
        </p:txBody>
      </p:sp>
      <p:sp>
        <p:nvSpPr>
          <p:cNvPr id="20483" name="Text Box 20482"/>
          <p:cNvSpPr txBox="1"/>
          <p:nvPr/>
        </p:nvSpPr>
        <p:spPr>
          <a:xfrm>
            <a:off x="2033588" y="6400800"/>
            <a:ext cx="4641850" cy="365125"/>
          </a:xfrm>
          <a:prstGeom prst="rect">
            <a:avLst/>
          </a:prstGeom>
          <a:noFill/>
          <a:ln w="9525">
            <a:noFill/>
          </a:ln>
        </p:spPr>
        <p:txBody>
          <a:bodyPr wrap="square" lIns="90000" tIns="45000" rIns="90000" bIns="4500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hlinkClick r:id="rId1"/>
              </a:rPr>
              <a:t>https://www.w3.org/Consortium/Member/List</a:t>
            </a:r>
            <a:r>
              <a:rPr lang="en-US" altLang="x-none" dirty="0" err="1">
                <a:solidFill>
                  <a:srgbClr val="000000"/>
                </a:solidFill>
              </a:rPr>
              <a:t> </a:t>
            </a:r>
            <a:endParaRPr lang="en-US" altLang="x-none" dirty="0" err="1">
              <a:solidFill>
                <a:srgbClr val="000000"/>
              </a:solidFill>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ext Box 215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3</a:t>
            </a:r>
            <a:endParaRPr lang="ru-RU" altLang="x-none" sz="4200" dirty="0" err="1">
              <a:solidFill>
                <a:srgbClr val="FFFFFF"/>
              </a:solidFill>
              <a:ea typeface="Microsoft YaHei" panose="020B0503020204020204" charset="-122"/>
            </a:endParaRPr>
          </a:p>
        </p:txBody>
      </p:sp>
      <p:sp>
        <p:nvSpPr>
          <p:cNvPr id="21506" name="Text Box 21505"/>
          <p:cNvSpPr txBox="1"/>
          <p:nvPr/>
        </p:nvSpPr>
        <p:spPr>
          <a:xfrm>
            <a:off x="519430" y="1437640"/>
            <a:ext cx="8014970" cy="458216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dirty="0" err="1">
                <a:solidFill>
                  <a:srgbClr val="000000"/>
                </a:solidFill>
                <a:ea typeface="Microsoft YaHei" panose="020B0503020204020204" charset="-122"/>
              </a:rPr>
              <a:t>Проект HTML 3 - яскрава і неоднозначна сторінка в історії мови. Робота над ним почалася в </a:t>
            </a:r>
            <a:r>
              <a:rPr lang="en-US" altLang="x-none" sz="1900" b="1" dirty="0" err="1">
                <a:solidFill>
                  <a:srgbClr val="000000"/>
                </a:solidFill>
                <a:ea typeface="Microsoft YaHei" panose="020B0503020204020204" charset="-122"/>
              </a:rPr>
              <a:t>березні 1995</a:t>
            </a:r>
            <a:r>
              <a:rPr lang="en-US" altLang="x-none" sz="1900" dirty="0" err="1">
                <a:solidFill>
                  <a:srgbClr val="000000"/>
                </a:solidFill>
                <a:ea typeface="Microsoft YaHei" panose="020B0503020204020204" charset="-122"/>
              </a:rPr>
              <a:t> р., і початковий варіант стандарту містив у собі багато цікавих нововведень. Але найголовніше - HTML 3 був спробою розв'язати вже доволі очевидне на той час протиріччя між ідеологією структурної розмітки та потребами користувачів, зацікавлених насамперед у гнучких і багатих можливостях візуального подання. Протиріччя це було розв'язано знову-таки в повній відповідності з ідеологією SGML: W3C ввів у HTML 3 </a:t>
            </a:r>
            <a:r>
              <a:rPr lang="en-US" altLang="x-none" sz="1900" b="1" dirty="0" err="1">
                <a:solidFill>
                  <a:srgbClr val="000000"/>
                </a:solidFill>
                <a:ea typeface="Microsoft YaHei" panose="020B0503020204020204" charset="-122"/>
              </a:rPr>
              <a:t>підтримку так званих ієрархічних стильових специфікацій - CSS.</a:t>
            </a:r>
            <a:r>
              <a:rPr lang="en-US" altLang="x-none" sz="1900" dirty="0" err="1">
                <a:solidFill>
                  <a:srgbClr val="000000"/>
                </a:solidFill>
                <a:ea typeface="Microsoft YaHei" panose="020B0503020204020204" charset="-122"/>
              </a:rPr>
              <a:t> Система CSS формально незалежна від HTML, має зовсім інший синтаксис, не успадковує жодних ідеологічних обмежень і дає змогу, уже в зовсім інших термінах, задавати параметри графічного представлення для будь-якого тега HTML. Немає сумніву, що CSS - майже ідеальний спосіб позбавити HTML спадкових дефектів і перевести його розвиток на принципово нові 		      рейки. </a:t>
            </a:r>
            <a:endParaRPr lang="en-US" altLang="x-none" sz="1900" dirty="0" err="1">
              <a:solidFill>
                <a:srgbClr val="000000"/>
              </a:solidFill>
              <a:ea typeface="Microsoft YaHei" panose="020B0503020204020204" charset="-122"/>
            </a:endParaRPr>
          </a:p>
        </p:txBody>
      </p:sp>
      <p:sp>
        <p:nvSpPr>
          <p:cNvPr id="21507" name="Text Box 21506"/>
          <p:cNvSpPr txBox="1"/>
          <p:nvPr/>
        </p:nvSpPr>
        <p:spPr>
          <a:xfrm>
            <a:off x="103505" y="6381750"/>
            <a:ext cx="8934450" cy="365125"/>
          </a:xfrm>
          <a:prstGeom prst="rect">
            <a:avLst/>
          </a:prstGeom>
          <a:noFill/>
          <a:ln w="9525">
            <a:noFill/>
          </a:ln>
        </p:spPr>
        <p:txBody>
          <a:bodyPr wrap="square" lIns="90000" tIns="45000" rIns="90000" bIns="45000" anchor="t" anchorCtr="0"/>
          <a:p>
            <a:pPr algn="ct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0000"/>
                </a:solidFill>
                <a:highlight>
                  <a:srgbClr val="FFFF00"/>
                </a:highlight>
                <a:hlinkClick r:id="rId1"/>
              </a:rPr>
              <a:t>http://www.csszengarden.com/</a:t>
            </a:r>
            <a:r>
              <a:rPr lang="en-US" altLang="x-none" b="1" dirty="0" err="1">
                <a:solidFill>
                  <a:srgbClr val="FF0000"/>
                </a:solidFill>
                <a:highlight>
                  <a:srgbClr val="FFFF00"/>
                </a:highlight>
              </a:rPr>
              <a:t> </a:t>
            </a:r>
            <a:endParaRPr lang="en-US" altLang="x-none" b="1" dirty="0" err="1">
              <a:solidFill>
                <a:srgbClr val="FF0000"/>
              </a:solidFill>
              <a:highlight>
                <a:srgbClr val="FFFF00"/>
              </a:highlight>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В</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йна браузер</a:t>
            </a:r>
            <a:r>
              <a:rPr lang="en-US" altLang="ru-RU"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a:t>
            </a:r>
            <a:endParaRPr lang="ru-RU" altLang="x-none" sz="4200" dirty="0" err="1">
              <a:solidFill>
                <a:srgbClr val="FFFFFF"/>
              </a:solidFill>
              <a:ea typeface="Microsoft YaHei" panose="020B0503020204020204" charset="-122"/>
            </a:endParaRPr>
          </a:p>
        </p:txBody>
      </p:sp>
      <p:sp>
        <p:nvSpPr>
          <p:cNvPr id="22530" name="Text Box 22529"/>
          <p:cNvSpPr txBox="1"/>
          <p:nvPr/>
        </p:nvSpPr>
        <p:spPr>
          <a:xfrm>
            <a:off x="474980" y="1466215"/>
            <a:ext cx="8059420" cy="4553585"/>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400" dirty="0" err="1">
                <a:solidFill>
                  <a:srgbClr val="000000"/>
                </a:solidFill>
                <a:ea typeface="Microsoft YaHei" panose="020B0503020204020204" charset="-122"/>
              </a:rPr>
              <a:t>Комерційне освоєння WWW не змусило себе довго чекати. </a:t>
            </a:r>
            <a:r>
              <a:rPr lang="en-US" altLang="x-none" sz="1400" b="1" dirty="0" err="1">
                <a:solidFill>
                  <a:srgbClr val="000000"/>
                </a:solidFill>
                <a:ea typeface="Microsoft YaHei" panose="020B0503020204020204" charset="-122"/>
              </a:rPr>
              <a:t>На початку 1994 р</a:t>
            </a:r>
            <a:r>
              <a:rPr lang="en-US" altLang="x-none" sz="1400" dirty="0" err="1">
                <a:solidFill>
                  <a:srgbClr val="000000"/>
                </a:solidFill>
                <a:ea typeface="Microsoft YaHei" panose="020B0503020204020204" charset="-122"/>
              </a:rPr>
              <a:t>. група розробників броузера Mosaic заснувала корпорацію Netscape Communications і незабаром випустила </a:t>
            </a:r>
            <a:r>
              <a:rPr lang="en-US" altLang="x-none" sz="1400" b="1" dirty="0" err="1">
                <a:solidFill>
                  <a:srgbClr val="000000"/>
                </a:solidFill>
                <a:ea typeface="Microsoft YaHei" panose="020B0503020204020204" charset="-122"/>
              </a:rPr>
              <a:t>першу версію комерційного броузера Netscape</a:t>
            </a:r>
            <a:r>
              <a:rPr lang="en-US" altLang="x-none" sz="1400" dirty="0" err="1">
                <a:solidFill>
                  <a:srgbClr val="000000"/>
                </a:solidFill>
                <a:ea typeface="Microsoft YaHei" panose="020B0503020204020204" charset="-122"/>
              </a:rPr>
              <a:t> (починаючи з версії 2.0 - Netscape Navigator, а з версії 4.0 - Netscape Communicator). З цього моменту почалося експоненціальне зростання WWW, що триває донині. Щоб закріпити лідерство (на яке, втім, тоді ще мало хто зазіхав) і залучити нових користувачів, Netscape вводила в HTML усе нові й нові вдосконалення, - підтримувані, зрозуміло, тільки броузером Netscape. Практично всі нові теги, які невтомно винаходила Netscape, були спрямовані на поліпшення зовнішнього вигляду документа і розширення можливостей його форматування. Причини зрозумілі: щоб переконати, скажімо, бізнесмена, що йому пора звернути увагу на якусь нову технологію, насамперед потрібно показати йому її в привабливому, «товарному» вигляді. У результаті той варіант HTML, який підтримувала випущена на початку 1996 р. версія Netscape Navigator 2.0, був доволі дивною сумішшю старих логічних тегів із новими, які безсоромно вломилися, орієнтованими на графічне екранне представлення документа, що утрудняють його відтворення на інших пристроях виведення. Така політика компанії, з одного боку, принесла їй швидкий і вражаючий успіх (у свій час версії Netscape Navigator становили понад 90% усіх використовуваних браузерів), а з іншого - викликала запеклий опір найбільш свідомої частини HTML-спільноти. Ентузіасти невпинно роз'яснювали й роз'яснюють кожному, хто згоден їх слухати, що HTML за своєю природою не має права залежати від якогось конкретного браузера і що заяви на кшталт «цю сторінку найкраще дивитися в Netscape Navigator» є 		     просто глузуванням над здоровим глуздом. </a:t>
            </a:r>
            <a:endParaRPr lang="en-US" altLang="x-none" sz="14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 Box 235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В</a:t>
            </a:r>
            <a:r>
              <a:rPr lang="en-US" altLang="ru-RU"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йна браузер</a:t>
            </a:r>
            <a:r>
              <a:rPr lang="en-US" altLang="ru-RU"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a:t>
            </a:r>
            <a:endParaRPr lang="ru-RU" altLang="x-none" sz="4200" dirty="0" err="1">
              <a:solidFill>
                <a:srgbClr val="FFFFFF"/>
              </a:solidFill>
              <a:ea typeface="Microsoft YaHei" panose="020B0503020204020204" charset="-122"/>
            </a:endParaRPr>
          </a:p>
        </p:txBody>
      </p:sp>
      <p:sp>
        <p:nvSpPr>
          <p:cNvPr id="23554" name="Text Box 23553"/>
          <p:cNvSpPr txBox="1"/>
          <p:nvPr/>
        </p:nvSpPr>
        <p:spPr>
          <a:xfrm>
            <a:off x="459740" y="1442720"/>
            <a:ext cx="8074660" cy="457708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Наприкінці 1995 р. ситуація у світі HTML була досить неясною. Популярність броузера Netscape неухильно зростала; програмісти цієї фірми готували до випуску версію 2.0, що мала затвердити панування Netscape на вічні часи завдяки нечуваному набору нововведень (інтерфейс під'єднувальних модулів - plugins, підтримка Java-аплетів, вбудована мова сценаріїв JavaScript, можливість розбиття вікна на фрейми та багато іншого). У цей переломний момент у гру вступив новий учасник - корпорація </a:t>
            </a:r>
            <a:r>
              <a:rPr lang="en-US" altLang="x-none" sz="1600" b="1" dirty="0" err="1">
                <a:solidFill>
                  <a:srgbClr val="000000"/>
                </a:solidFill>
                <a:ea typeface="Microsoft YaHei" panose="020B0503020204020204" charset="-122"/>
              </a:rPr>
              <a:t>Microsoft</a:t>
            </a:r>
            <a:r>
              <a:rPr lang="en-US" altLang="x-none" sz="1600" dirty="0" err="1">
                <a:solidFill>
                  <a:srgbClr val="000000"/>
                </a:solidFill>
                <a:ea typeface="Microsoft YaHei" panose="020B0503020204020204" charset="-122"/>
              </a:rPr>
              <a:t>. Тривалий час ця компанія, яка звикла монопольно володіти своїм сектором ринку, недооцінювала перспективи Інтернету і не збиралася брати участь у розвитку цього інформаційного середовища. Однак неймовірний зліт Netscape змусив Microsoft змінити свою думку. І саме на браузерному фронті, де панування Netscape залишало найменше шансів конкурентам, корпорація Microsoft завдала серйозного удару. Спочатку мало хто вірив, що браузер Microsoft</a:t>
            </a:r>
            <a:r>
              <a:rPr lang="en-US" altLang="x-none" sz="1600" b="1" dirty="0" err="1">
                <a:solidFill>
                  <a:srgbClr val="000000"/>
                </a:solidFill>
                <a:ea typeface="Microsoft YaHei" panose="020B0503020204020204" charset="-122"/>
              </a:rPr>
              <a:t> Internet Explorer</a:t>
            </a:r>
            <a:r>
              <a:rPr lang="en-US" altLang="x-none" sz="1600" dirty="0" err="1">
                <a:solidFill>
                  <a:srgbClr val="000000"/>
                </a:solidFill>
                <a:ea typeface="Microsoft YaHei" panose="020B0503020204020204" charset="-122"/>
              </a:rPr>
              <a:t>, який тоді існував у версії 2.0 і не являв собою нічого видатного, зможе скласти конкуренцію Netscape; Проте випущена </a:t>
            </a:r>
            <a:r>
              <a:rPr lang="en-US" altLang="x-none" sz="1600" b="1" dirty="0" err="1">
                <a:solidFill>
                  <a:srgbClr val="000000"/>
                </a:solidFill>
                <a:ea typeface="Microsoft YaHei" panose="020B0503020204020204" charset="-122"/>
              </a:rPr>
              <a:t>влітку 1996 р.</a:t>
            </a:r>
            <a:r>
              <a:rPr lang="en-US" altLang="x-none" sz="1600" dirty="0" err="1">
                <a:solidFill>
                  <a:srgbClr val="000000"/>
                </a:solidFill>
                <a:ea typeface="Microsoft YaHei" panose="020B0503020204020204" charset="-122"/>
              </a:rPr>
              <a:t> версія Internet Explorer 3.0, що підтримувала майже всі розширення Netscape, спричинила справжній бум і дуже швидко утвердилася в якості «другого головного браузера». Втім, відтоді чимало води утекло - як змінювалася популярність браузерів показано тут:                                              </a:t>
            </a:r>
            <a:r>
              <a:rPr lang="en-US" altLang="x-none" sz="1600" dirty="0" err="1">
                <a:solidFill>
                  <a:srgbClr val="FF0000"/>
                </a:solidFill>
                <a:ea typeface="Microsoft YaHei" panose="020B0503020204020204" charset="-122"/>
              </a:rPr>
              <a:t>https://gs.statcounter.com/browser-market-share/all/ukraine/#monthly-200901-202410</a:t>
            </a:r>
            <a:endParaRPr lang="en-US" altLang="x-none" sz="1600" dirty="0" err="1">
              <a:solidFill>
                <a:srgbClr val="FF0000"/>
              </a:solidFill>
              <a:ea typeface="Microsoft YaHei" panose="020B0503020204020204" charset="-122"/>
            </a:endParaRPr>
          </a:p>
        </p:txBody>
      </p:sp>
      <p:sp>
        <p:nvSpPr>
          <p:cNvPr id="23555" name="Text Box 23554"/>
          <p:cNvSpPr txBox="1"/>
          <p:nvPr/>
        </p:nvSpPr>
        <p:spPr>
          <a:xfrm>
            <a:off x="83820" y="6346825"/>
            <a:ext cx="8977630" cy="365125"/>
          </a:xfrm>
          <a:prstGeom prst="rect">
            <a:avLst/>
          </a:prstGeom>
          <a:noFill/>
          <a:ln w="9525">
            <a:noFill/>
          </a:ln>
        </p:spPr>
        <p:txBody>
          <a:bodyPr wrap="square" lIns="90000" tIns="45000" rIns="90000" bIns="45000" anchor="t" anchorCtr="0"/>
          <a:p>
            <a:pPr algn="ct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highlight>
                  <a:srgbClr val="FFFF00"/>
                </a:highlight>
                <a:hlinkClick r:id="rId1"/>
              </a:rPr>
              <a:t>https://www.youtube.com/watch?reload=9&amp;v=es9DNe0l0Qo</a:t>
            </a:r>
            <a:r>
              <a:rPr lang="en-US" altLang="x-none" dirty="0" err="1">
                <a:solidFill>
                  <a:srgbClr val="000000"/>
                </a:solidFill>
                <a:highlight>
                  <a:srgbClr val="FFFF00"/>
                </a:highlight>
              </a:rPr>
              <a:t> </a:t>
            </a:r>
            <a:endParaRPr lang="en-US" altLang="x-none" dirty="0" err="1">
              <a:solidFill>
                <a:srgbClr val="000000"/>
              </a:solidFill>
              <a:highlight>
                <a:srgbClr val="FFFF00"/>
              </a:highlight>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ext Box 245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3.2 и 4</a:t>
            </a:r>
            <a:endParaRPr lang="ru-RU" altLang="x-none" sz="4200" dirty="0" err="1">
              <a:solidFill>
                <a:srgbClr val="FFFFFF"/>
              </a:solidFill>
              <a:ea typeface="Microsoft YaHei" panose="020B0503020204020204" charset="-122"/>
            </a:endParaRPr>
          </a:p>
        </p:txBody>
      </p:sp>
      <p:sp>
        <p:nvSpPr>
          <p:cNvPr id="24578" name="Text Box 24577"/>
          <p:cNvSpPr txBox="1"/>
          <p:nvPr/>
        </p:nvSpPr>
        <p:spPr>
          <a:xfrm>
            <a:off x="519430" y="1466215"/>
            <a:ext cx="8014970" cy="4553585"/>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800" dirty="0" err="1">
                <a:solidFill>
                  <a:srgbClr val="000000"/>
                </a:solidFill>
                <a:ea typeface="Microsoft YaHei" panose="020B0503020204020204" charset="-122"/>
              </a:rPr>
              <a:t>Одночасно з розробкою конкурентоспроможного броузера Microsoft вирішила «навести лад» і в світі HTML. Взявши під свою опіку W3C, вона забезпечила його грошовими і людськими ресурсами і тим самим на той момент заробила право чи не вирішального голосу в цій організації. Проєкт HTML 3 заморозили, а замість нього в стислі терміни створили стандарт HTML 3.2, який, по суті, всього лише описує більшість розширень Netscape (під шумок усі ці розширення впровадили в Internet Explorer). Пройшовши звичайний у W3C процес обговорення і внесення поправок, специфікацію HTML 3.2 було затверджено в </a:t>
            </a:r>
            <a:r>
              <a:rPr lang="en-US" altLang="x-none" sz="1800" b="1" dirty="0" err="1">
                <a:solidFill>
                  <a:srgbClr val="000000"/>
                </a:solidFill>
                <a:ea typeface="Microsoft YaHei" panose="020B0503020204020204" charset="-122"/>
              </a:rPr>
              <a:t>січні 1997</a:t>
            </a:r>
            <a:r>
              <a:rPr lang="en-US" altLang="x-none" sz="1800" dirty="0" err="1">
                <a:solidFill>
                  <a:srgbClr val="000000"/>
                </a:solidFill>
                <a:ea typeface="Microsoft YaHei" panose="020B0503020204020204" charset="-122"/>
              </a:rPr>
              <a:t> року. Розбіжності між приписами стандарту і реалізацією HTML у браузерах знову було зведено до мінімуму. У </a:t>
            </a:r>
            <a:r>
              <a:rPr lang="en-US" altLang="x-none" sz="1800" b="1" dirty="0" err="1">
                <a:solidFill>
                  <a:srgbClr val="000000"/>
                </a:solidFill>
                <a:ea typeface="Microsoft YaHei" panose="020B0503020204020204" charset="-122"/>
              </a:rPr>
              <a:t>грудні того ж 1997 р., з ухваленням стандарту HTML 4.0</a:t>
            </a:r>
            <a:r>
              <a:rPr lang="en-US" altLang="x-none" sz="1800" dirty="0" err="1">
                <a:solidFill>
                  <a:srgbClr val="000000"/>
                </a:solidFill>
                <a:ea typeface="Microsoft YaHei" panose="020B0503020204020204" charset="-122"/>
              </a:rPr>
              <a:t>, маятник, схоже, хитнувся вже у зворотний бік - поряд із подальшим збагаченням репертуару візуальних тегів, ця версія запровадила чимало нехай і не цілком «логічних», але дуже важливих розширень для підтримки багатомовних документів і забезпечення       		   доступності документа в різних середовищах.</a:t>
            </a:r>
            <a:endParaRPr lang="en-US" altLang="x-none" sz="18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ext Box 256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XML</a:t>
            </a:r>
            <a:endParaRPr lang="ru-RU" altLang="x-none" sz="4200" dirty="0" err="1">
              <a:solidFill>
                <a:srgbClr val="FFFFFF"/>
              </a:solidFill>
              <a:ea typeface="Microsoft YaHei" panose="020B0503020204020204" charset="-122"/>
            </a:endParaRPr>
          </a:p>
        </p:txBody>
      </p:sp>
      <p:sp>
        <p:nvSpPr>
          <p:cNvPr id="25602" name="Text Box 25601"/>
          <p:cNvSpPr txBox="1"/>
          <p:nvPr/>
        </p:nvSpPr>
        <p:spPr>
          <a:xfrm>
            <a:off x="534035" y="1421765"/>
            <a:ext cx="8000365" cy="4598035"/>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b="1" dirty="0" err="1">
                <a:solidFill>
                  <a:srgbClr val="000000"/>
                </a:solidFill>
                <a:ea typeface="Microsoft YaHei" panose="020B0503020204020204" charset="-122"/>
              </a:rPr>
              <a:t>XML </a:t>
            </a:r>
            <a:r>
              <a:rPr lang="en-US" altLang="x-none" sz="1600" dirty="0" err="1">
                <a:solidFill>
                  <a:srgbClr val="000000"/>
                </a:solidFill>
                <a:ea typeface="Microsoft YaHei" panose="020B0503020204020204" charset="-122"/>
              </a:rPr>
              <a:t>- набір правил і угод про синтаксис, за допомогою якого можна створювати власні набори елементів розмітки. Ці елементи, у свою чергу, можна використовувати для опису вмісту. На жаль, HTML недостатньо для опису даних найрізноманітнішого роду, які користувачі бажають поширювати через Web. Так, HTML практично неможливо використовувати для опису фінансових даних, посібників з інсталяції програмного забезпечення, математичних виразів, векторних зображень, версток екранів мобільних застосунків і безлічі даних інших типів, якими буквально наповнена мережа Web. Хоча спочатку HTML розроблявся як мова розмітки (що описує вміст і не залежить від зовнішнього вигляду), згодом він перетворився на мову дескрипторів, яку розробники використовують для налаштування зовнішнього вигляду та передання сенсу інформації Web-сторінки. Поширення даних, проте, характеризується низкою особливостей, які не цілком успішно враховуються в HTML. Для досягнення гнучкості та узгодженості, відсутньої в HTML, і було </a:t>
            </a:r>
            <a:r>
              <a:rPr lang="en-US" altLang="x-none" sz="1600" b="1" dirty="0" err="1">
                <a:solidFill>
                  <a:srgbClr val="000000"/>
                </a:solidFill>
                <a:ea typeface="Microsoft YaHei" panose="020B0503020204020204" charset="-122"/>
              </a:rPr>
              <a:t>в 1998 році розроблено XML</a:t>
            </a:r>
            <a:r>
              <a:rPr lang="en-US" altLang="x-none" sz="1600" dirty="0" err="1">
                <a:solidFill>
                  <a:srgbClr val="000000"/>
                </a:solidFill>
                <a:ea typeface="Microsoft YaHei" panose="020B0503020204020204" charset="-122"/>
              </a:rPr>
              <a:t>. Ця мова забезпечує можливість створення власних наборів елементів розмітки, що дає змогу під час подання вмісту вийти за межі обмежень стандартних наборів HTML. Справжнє призначення мови розмітки - описувати частини документа, не торкаючись способів його візуалізації та відображення. Розмітка дає змогу структурувати дані,                         		а вже потім ці дані можна використовувати по-різному. </a:t>
            </a:r>
            <a:endParaRPr lang="en-US" altLang="x-none" sz="16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 Box 2662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5</a:t>
            </a:r>
            <a:endParaRPr lang="ru-RU" altLang="x-none" sz="4200" dirty="0" err="1">
              <a:solidFill>
                <a:srgbClr val="FFFFFF"/>
              </a:solidFill>
              <a:ea typeface="Microsoft YaHei" panose="020B0503020204020204" charset="-122"/>
            </a:endParaRPr>
          </a:p>
        </p:txBody>
      </p:sp>
      <p:sp>
        <p:nvSpPr>
          <p:cNvPr id="26626" name="Text Box 26625"/>
          <p:cNvSpPr txBox="1"/>
          <p:nvPr/>
        </p:nvSpPr>
        <p:spPr>
          <a:xfrm>
            <a:off x="549275" y="1482725"/>
            <a:ext cx="7985125" cy="4537075"/>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dirty="0" err="1">
                <a:solidFill>
                  <a:srgbClr val="000000"/>
                </a:solidFill>
                <a:ea typeface="Microsoft YaHei" panose="020B0503020204020204" charset="-122"/>
              </a:rPr>
              <a:t>Мета</a:t>
            </a:r>
            <a:r>
              <a:rPr lang="en-US" altLang="x-none" sz="1700" dirty="0" err="1">
                <a:solidFill>
                  <a:srgbClr val="000000"/>
                </a:solidFill>
                <a:ea typeface="Microsoft YaHei" panose="020B0503020204020204" charset="-122"/>
              </a:rPr>
              <a:t> розробки HTML5 - поліпшення рівня підтримки мультимедіа-технологій з одночасним збереженням зворотної сумісності, читабельності коду для людини і простоти аналізу для парсерів. </a:t>
            </a:r>
            <a:r>
              <a:rPr lang="ru-RU" altLang="en-US" sz="1700" dirty="0" err="1">
                <a:solidFill>
                  <a:srgbClr val="000000"/>
                </a:solidFill>
                <a:ea typeface="Microsoft YaHei" panose="020B0503020204020204" charset="-122"/>
              </a:rPr>
              <a:t>В</a:t>
            </a:r>
            <a:r>
              <a:rPr lang="en-US" altLang="en-US" sz="1700" dirty="0" err="1">
                <a:solidFill>
                  <a:srgbClr val="000000"/>
                </a:solidFill>
                <a:ea typeface="Microsoft YaHei" panose="020B0503020204020204" charset="-122"/>
              </a:rPr>
              <a:t>i</a:t>
            </a:r>
            <a:r>
              <a:rPr lang="ru-RU" altLang="en-US" sz="1700" dirty="0" err="1">
                <a:solidFill>
                  <a:srgbClr val="000000"/>
                </a:solidFill>
                <a:ea typeface="Microsoft YaHei" panose="020B0503020204020204" charset="-122"/>
              </a:rPr>
              <a:t>н</a:t>
            </a:r>
            <a:r>
              <a:rPr lang="en-US" altLang="x-none" sz="1700" dirty="0" err="1">
                <a:solidFill>
                  <a:srgbClr val="000000"/>
                </a:solidFill>
                <a:ea typeface="Microsoft YaHei" panose="020B0503020204020204" charset="-122"/>
              </a:rPr>
              <a:t> розширює, покращує і раціоналізує розмітку документів, а також додає єдиний API для складних веб-додатків.У HTML5 реалізовано безліч нових синтаксичних особливостей. Наприклад, елементи &lt;video&gt;, &lt;audio&gt; і &lt;canvas&gt;, а також можливість використання SVG і математичних формул. </a:t>
            </a:r>
            <a:r>
              <a:rPr lang="ru-RU" altLang="en-US" sz="1700" dirty="0" err="1">
                <a:solidFill>
                  <a:srgbClr val="000000"/>
                </a:solidFill>
                <a:ea typeface="Microsoft YaHei" panose="020B0503020204020204" charset="-122"/>
              </a:rPr>
              <a:t>Ц</a:t>
            </a:r>
            <a:r>
              <a:rPr lang="en-US" altLang="en-US" sz="1700" dirty="0" err="1">
                <a:solidFill>
                  <a:srgbClr val="000000"/>
                </a:solidFill>
                <a:ea typeface="Microsoft YaHei" panose="020B0503020204020204" charset="-122"/>
              </a:rPr>
              <a:t>i </a:t>
            </a:r>
            <a:r>
              <a:rPr lang="ru-RU" altLang="en-US" sz="1700" dirty="0" err="1">
                <a:solidFill>
                  <a:srgbClr val="000000"/>
                </a:solidFill>
                <a:ea typeface="Microsoft YaHei" panose="020B0503020204020204" charset="-122"/>
              </a:rPr>
              <a:t>нововведення розроблен</a:t>
            </a:r>
            <a:r>
              <a:rPr lang="en-US" altLang="en-US" sz="1700" dirty="0" err="1">
                <a:solidFill>
                  <a:srgbClr val="000000"/>
                </a:solidFill>
                <a:ea typeface="Microsoft YaHei" panose="020B0503020204020204" charset="-122"/>
              </a:rPr>
              <a:t>i </a:t>
            </a:r>
            <a:r>
              <a:rPr lang="en-US" altLang="x-none" sz="1700" dirty="0" err="1">
                <a:solidFill>
                  <a:srgbClr val="000000"/>
                </a:solidFill>
                <a:ea typeface="Microsoft YaHei" panose="020B0503020204020204" charset="-122"/>
              </a:rPr>
              <a:t> для </a:t>
            </a:r>
            <a:r>
              <a:rPr lang="ru-RU" altLang="x-none" sz="1700" dirty="0" err="1">
                <a:solidFill>
                  <a:srgbClr val="000000"/>
                </a:solidFill>
                <a:ea typeface="Microsoft YaHei" panose="020B0503020204020204" charset="-122"/>
              </a:rPr>
              <a:t>спрощення створення </a:t>
            </a:r>
            <a:r>
              <a:rPr lang="en-US" altLang="x-none" sz="1700" dirty="0" err="1">
                <a:solidFill>
                  <a:srgbClr val="000000"/>
                </a:solidFill>
                <a:ea typeface="Microsoft YaHei" panose="020B0503020204020204" charset="-122"/>
              </a:rPr>
              <a:t>і керування графічними та мультимедійними об'єктами в мережі без необхідності використання сторонніх API і плагінів.</a:t>
            </a:r>
            <a:r>
              <a:rPr lang="ru-RU" altLang="en-US" sz="1700" dirty="0" err="1">
                <a:solidFill>
                  <a:srgbClr val="000000"/>
                </a:solidFill>
                <a:ea typeface="Microsoft YaHei" panose="020B0503020204020204" charset="-122"/>
              </a:rPr>
              <a:t> </a:t>
            </a:r>
            <a:r>
              <a:rPr lang="en-US" altLang="x-none" sz="1700" dirty="0" err="1">
                <a:solidFill>
                  <a:srgbClr val="000000"/>
                </a:solidFill>
                <a:ea typeface="Microsoft YaHei" panose="020B0503020204020204" charset="-122"/>
              </a:rPr>
              <a:t>Інші нові елементи, такі як &lt;section&gt;, &lt;article&gt;, &lt;header&gt; і &lt;nav&gt;, розроблені для того, щоб збагачувати семантичний вміст документа (сторінки). Нові атрибути було введено з тією самою метою, хоча низку елементів і атрибутів було видалено. Деякі елементи, як-от &lt;a&gt;, &lt;menu&gt; і &lt;cite&gt;, були змінені, перевизначені або стандартизовані. HTML5 також визначає деякі особливості опрацювання помилок верстки, тому синтаксичні помилки мають розглядатися однаково всіма сумісними браузерами.</a:t>
            </a:r>
            <a:endParaRPr lang="en-US" altLang="x-none" sz="17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ext Box 2764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Список браузер</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a:t>
            </a:r>
            <a:endParaRPr lang="ru-RU" altLang="x-none" sz="4200" dirty="0" err="1">
              <a:solidFill>
                <a:srgbClr val="FFFFFF"/>
              </a:solidFill>
              <a:ea typeface="Microsoft YaHei" panose="020B0503020204020204" charset="-122"/>
            </a:endParaRPr>
          </a:p>
        </p:txBody>
      </p:sp>
      <p:sp>
        <p:nvSpPr>
          <p:cNvPr id="27650" name="Text Box 27649"/>
          <p:cNvSpPr txBox="1"/>
          <p:nvPr/>
        </p:nvSpPr>
        <p:spPr>
          <a:xfrm>
            <a:off x="459740" y="1429385"/>
            <a:ext cx="8074660" cy="4590415"/>
          </a:xfrm>
          <a:prstGeom prst="rect">
            <a:avLst/>
          </a:prstGeom>
          <a:noFill/>
          <a:ln w="9525">
            <a:noFill/>
          </a:ln>
        </p:spPr>
        <p:txBody>
          <a:bodyPr wrap="square" lIns="91440" tIns="45720" rIns="91440" bIns="45720" anchor="t" anchorCtr="0"/>
          <a:p>
            <a:pPr marL="1905" indent="233045"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b="1" dirty="0" err="1">
                <a:solidFill>
                  <a:srgbClr val="000000"/>
                </a:solidFill>
                <a:ea typeface="Microsoft YaHei" panose="020B0503020204020204" charset="-122"/>
              </a:rPr>
              <a:t>Браузер </a:t>
            </a:r>
            <a:r>
              <a:rPr lang="en-US" altLang="x-none" sz="1600" dirty="0" err="1">
                <a:solidFill>
                  <a:srgbClr val="000000"/>
                </a:solidFill>
                <a:ea typeface="Microsoft YaHei" panose="020B0503020204020204" charset="-122"/>
              </a:rPr>
              <a:t>(англ. browser - оглядач) -</a:t>
            </a:r>
            <a:r>
              <a:rPr lang="en-US" altLang="x-none" sz="1600" b="1" dirty="0" err="1">
                <a:solidFill>
                  <a:srgbClr val="000000"/>
                </a:solidFill>
                <a:ea typeface="Microsoft YaHei" panose="020B0503020204020204" charset="-122"/>
              </a:rPr>
              <a:t> програма, що дає змогу завантажувати та переглядати web-сторінки</a:t>
            </a:r>
            <a:r>
              <a:rPr lang="en-US" altLang="x-none" sz="1600" dirty="0" err="1">
                <a:solidFill>
                  <a:srgbClr val="000000"/>
                </a:solidFill>
                <a:ea typeface="Microsoft YaHei" panose="020B0503020204020204" charset="-122"/>
              </a:rPr>
              <a:t>. Саме перегляд web-сторінок і є основною функцією браузера, і те, як він з нею справляється, визначає його позицію в рейтингу популярності. Крім основної функції, низка браузерів підтримує додаткові можливості, що дають змогу спростити і зробити комфортнішою роботу користувачів у мережі Internet. Серед цих можливостей можна особливо виділити, наприклад, блокування небажаної реклами, вбудовані VPN-сервіси. Нижче наводиться перелік найбільш популярних на сьогоднішній день браузерів:</a:t>
            </a:r>
            <a:endParaRPr lang="en-US" altLang="x-none" sz="16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Google Chrome</a:t>
            </a:r>
            <a:endParaRPr lang="en-US" altLang="x-none" sz="16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Safari</a:t>
            </a:r>
            <a:endParaRPr lang="en-US" altLang="x-none" sz="16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Firefox</a:t>
            </a:r>
            <a:endParaRPr lang="en-US" altLang="x-none" sz="16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Opera</a:t>
            </a:r>
            <a:endParaRPr lang="en-US" altLang="x-none" sz="16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Edge</a:t>
            </a:r>
            <a:endParaRPr lang="en-US" altLang="x-none" sz="1600" dirty="0" err="1">
              <a:solidFill>
                <a:srgbClr val="000000"/>
              </a:solidFill>
              <a:ea typeface="Microsoft YaHei" panose="020B0503020204020204" charset="-122"/>
            </a:endParaRPr>
          </a:p>
          <a:p>
            <a:pPr marL="1905" indent="233045"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rgbClr val="000000"/>
                </a:solidFill>
                <a:ea typeface="Microsoft YaHei" panose="020B0503020204020204" charset="-122"/>
              </a:rPr>
              <a:t>Безумовно, це далеко не повний перелік, однак, не будемо загострювати уваги на інших браузерах, які не ввійшли до цього списку. У нашій практиці ми використовуватимемо здебільшого браузер </a:t>
            </a:r>
            <a:r>
              <a:rPr lang="en-US" altLang="x-none" sz="1600" b="1" dirty="0" err="1">
                <a:solidFill>
                  <a:srgbClr val="000000"/>
                </a:solidFill>
                <a:ea typeface="Microsoft YaHei" panose="020B0503020204020204" charset="-122"/>
              </a:rPr>
              <a:t>Chrome</a:t>
            </a:r>
            <a:r>
              <a:rPr lang="en-US" altLang="x-none" sz="1600" dirty="0" err="1">
                <a:solidFill>
                  <a:srgbClr val="000000"/>
                </a:solidFill>
                <a:ea typeface="Microsoft YaHei" panose="020B0503020204020204" charset="-122"/>
              </a:rPr>
              <a:t>, проте, це не повинно завадити вам установити на домашньому комп'ютері ще кілька браузерів і тестувати в них свої сторінки. Це дасть вам корисний і багатий досвід розробки                   	сторінок, сумісних із браузерами різних виробників.  </a:t>
            </a:r>
            <a:endParaRPr lang="en-US" altLang="x-none" sz="1600" dirty="0" err="1">
              <a:solidFill>
                <a:srgbClr val="000000"/>
              </a:solidFill>
              <a:ea typeface="Microsoft YaHei" panose="020B0503020204020204" charset="-122"/>
            </a:endParaRPr>
          </a:p>
        </p:txBody>
      </p:sp>
      <p:pic>
        <p:nvPicPr>
          <p:cNvPr id="2" name="Picture 1"/>
          <p:cNvPicPr>
            <a:picLocks noChangeAspect="1"/>
          </p:cNvPicPr>
          <p:nvPr/>
        </p:nvPicPr>
        <p:blipFill>
          <a:blip r:embed="rId1"/>
          <a:stretch>
            <a:fillRect/>
          </a:stretch>
        </p:blipFill>
        <p:spPr>
          <a:xfrm>
            <a:off x="2369820" y="3501390"/>
            <a:ext cx="2107565" cy="110680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План презентації</a:t>
            </a:r>
            <a:r>
              <a:rPr lang="en-US" altLang="ru-RU" sz="4200" dirty="0" err="1">
                <a:solidFill>
                  <a:srgbClr val="FFFFFF"/>
                </a:solidFill>
                <a:latin typeface="Arial" panose="020B0604020202020204" pitchFamily="34" charset="0"/>
              </a:rPr>
              <a:t> (</a:t>
            </a:r>
            <a:r>
              <a:rPr lang="ru-RU" altLang="ru-RU" sz="4200" dirty="0" err="1">
                <a:solidFill>
                  <a:srgbClr val="FFFFFF"/>
                </a:solidFill>
                <a:latin typeface="Arial" panose="020B0604020202020204" pitchFamily="34" charset="0"/>
              </a:rPr>
              <a:t>третя пара)</a:t>
            </a:r>
            <a:endParaRPr lang="ru-RU" altLang="ru-RU" sz="4200" dirty="0" err="1">
              <a:solidFill>
                <a:srgbClr val="FFFFFF"/>
              </a:solidFill>
              <a:latin typeface="Arial" panose="020B0604020202020204" pitchFamily="34" charset="0"/>
            </a:endParaRPr>
          </a:p>
        </p:txBody>
      </p:sp>
      <p:sp>
        <p:nvSpPr>
          <p:cNvPr id="10243" name="Text Box 7170"/>
          <p:cNvSpPr txBox="1"/>
          <p:nvPr/>
        </p:nvSpPr>
        <p:spPr>
          <a:xfrm>
            <a:off x="611188" y="1412875"/>
            <a:ext cx="8208962"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Що таке HTML? Історія створення</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Редактори коду</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Створення файлів HTML</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Структура HTML-файлу. DOCTYPE</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Правила HTML</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Chrome DevTools</a:t>
            </a:r>
            <a:endParaRPr lang="ru-RU" altLang="x-none" sz="2700" dirty="0" err="1">
              <a:solidFill>
                <a:srgbClr val="000000"/>
              </a:solidFill>
              <a:latin typeface="Arial" panose="020B060402020202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 Box 286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Огляд редакторів</a:t>
            </a:r>
            <a:endParaRPr lang="ru-RU" altLang="x-none" sz="4200" dirty="0" err="1">
              <a:solidFill>
                <a:srgbClr val="FFFFFF"/>
              </a:solidFill>
              <a:ea typeface="Microsoft YaHei" panose="020B0503020204020204" charset="-122"/>
            </a:endParaRPr>
          </a:p>
        </p:txBody>
      </p:sp>
      <p:sp>
        <p:nvSpPr>
          <p:cNvPr id="28674" name="Text Box 28673"/>
          <p:cNvSpPr txBox="1"/>
          <p:nvPr/>
        </p:nvSpPr>
        <p:spPr>
          <a:xfrm>
            <a:off x="474980" y="1436370"/>
            <a:ext cx="8059420" cy="4583430"/>
          </a:xfrm>
          <a:prstGeom prst="rect">
            <a:avLst/>
          </a:prstGeom>
          <a:noFill/>
          <a:ln w="9525">
            <a:noFill/>
          </a:ln>
        </p:spPr>
        <p:txBody>
          <a:bodyPr wrap="square" lIns="91440" tIns="45720" rIns="91440" bIns="45720" anchor="t" anchorCtr="0"/>
          <a:p>
            <a:pPr marL="1905" indent="233045"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dirty="0" err="1">
                <a:solidFill>
                  <a:srgbClr val="000000"/>
                </a:solidFill>
                <a:ea typeface="Microsoft YaHei" panose="020B0503020204020204" charset="-122"/>
              </a:rPr>
              <a:t>Перед вивченням структури HTML-документа та правил його запису важливо обрати інструменти для роботи. Основним інструментом для створення веб-сторінок є </a:t>
            </a:r>
            <a:r>
              <a:rPr altLang="x-none" sz="1900" b="1" dirty="0" err="1">
                <a:solidFill>
                  <a:srgbClr val="000000"/>
                </a:solidFill>
                <a:ea typeface="Microsoft YaHei" panose="020B0503020204020204" charset="-122"/>
              </a:rPr>
              <a:t>текстовий редактор</a:t>
            </a:r>
            <a:r>
              <a:rPr altLang="x-none" sz="1900" dirty="0" err="1">
                <a:solidFill>
                  <a:srgbClr val="000000"/>
                </a:solidFill>
                <a:ea typeface="Microsoft YaHei" panose="020B0503020204020204" charset="-122"/>
              </a:rPr>
              <a:t>. Для простих завдань підійде будь-який редактор, як-от «</a:t>
            </a:r>
            <a:r>
              <a:rPr altLang="x-none" sz="1900" b="1" dirty="0" err="1">
                <a:solidFill>
                  <a:srgbClr val="000000"/>
                </a:solidFill>
                <a:ea typeface="Microsoft YaHei" panose="020B0503020204020204" charset="-122"/>
              </a:rPr>
              <a:t>Блокнот</a:t>
            </a:r>
            <a:r>
              <a:rPr altLang="x-none" sz="1900" dirty="0" err="1">
                <a:solidFill>
                  <a:srgbClr val="000000"/>
                </a:solidFill>
                <a:ea typeface="Microsoft YaHei" panose="020B0503020204020204" charset="-122"/>
              </a:rPr>
              <a:t>», але в професійній діяльності важливі додаткові функції:</a:t>
            </a:r>
            <a:endParaRPr altLang="x-none" sz="1900"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Підсвічування синтаксису</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Автозавершення коду</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Підтримка різних кодувань</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Інтеграція з браузерами</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Шаблони та фрагменти коду</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Інструменти для перевірки коду</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Підтримка плагінів</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Багатомовна підтримка</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Версійний контроль</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1900" b="1" dirty="0" err="1">
                <a:solidFill>
                  <a:srgbClr val="000000"/>
                </a:solidFill>
                <a:ea typeface="Microsoft YaHei" panose="020B0503020204020204" charset="-122"/>
              </a:rPr>
              <a:t>Кросплатформеність</a:t>
            </a:r>
            <a:endParaRPr altLang="x-none" sz="1900" b="1" dirty="0" err="1">
              <a:solidFill>
                <a:srgbClr val="000000"/>
              </a:solidFill>
              <a:ea typeface="Microsoft YaHei" panose="020B0503020204020204" charset="-122"/>
            </a:endParaRPr>
          </a:p>
          <a:p>
            <a:pPr marL="287655" indent="-28575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altLang="x-none" sz="1900" b="1"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ext Box 296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Список редактор</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a:t>
            </a:r>
            <a:endParaRPr lang="ru-RU" altLang="x-none" sz="4200" dirty="0" err="1">
              <a:solidFill>
                <a:srgbClr val="FFFFFF"/>
              </a:solidFill>
              <a:ea typeface="Microsoft YaHei" panose="020B0503020204020204" charset="-122"/>
            </a:endParaRPr>
          </a:p>
        </p:txBody>
      </p:sp>
      <p:sp>
        <p:nvSpPr>
          <p:cNvPr id="29698" name="Text Box 29697"/>
          <p:cNvSpPr txBox="1"/>
          <p:nvPr/>
        </p:nvSpPr>
        <p:spPr>
          <a:xfrm>
            <a:off x="609600" y="1600200"/>
            <a:ext cx="7924800" cy="4419600"/>
          </a:xfrm>
          <a:prstGeom prst="rect">
            <a:avLst/>
          </a:prstGeom>
          <a:noFill/>
          <a:ln w="9525">
            <a:noFill/>
          </a:ln>
        </p:spPr>
        <p:txBody>
          <a:bodyPr wrap="square" lIns="91440" tIns="45720" rIns="91440" bIns="45720" anchor="t" anchorCtr="0"/>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0070C0"/>
                </a:solidFill>
                <a:ea typeface="Microsoft YaHei" panose="020B0503020204020204" charset="-122"/>
              </a:rPr>
              <a:t>https://letteros.com/blog/obzory/kachestvennye-html-redaktory-sajtov-top-10-luchshih/</a:t>
            </a:r>
            <a:endParaRPr lang="en-US" altLang="x-none" sz="1700" b="1" dirty="0" err="1">
              <a:solidFill>
                <a:srgbClr val="0070C0"/>
              </a:solidFill>
              <a:ea typeface="Microsoft YaHei" panose="020B0503020204020204" charset="-122"/>
            </a:endParaRPr>
          </a:p>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FF0000"/>
                </a:solidFill>
                <a:ea typeface="Microsoft YaHei" panose="020B0503020204020204" charset="-122"/>
              </a:rPr>
              <a:t>https://code.visualstudio.com/</a:t>
            </a:r>
            <a:endParaRPr lang="en-US" altLang="x-none" sz="1700" b="1" dirty="0" err="1">
              <a:solidFill>
                <a:srgbClr val="FF0000"/>
              </a:solidFill>
              <a:ea typeface="Microsoft YaHei" panose="020B0503020204020204" charset="-122"/>
            </a:endParaRPr>
          </a:p>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0070C0"/>
                </a:solidFill>
                <a:ea typeface="Microsoft YaHei" panose="020B0503020204020204" charset="-122"/>
              </a:rPr>
              <a:t>https://atom-editor.cc/</a:t>
            </a:r>
            <a:endParaRPr lang="en-US" altLang="x-none" sz="1700" b="1" dirty="0" err="1">
              <a:solidFill>
                <a:srgbClr val="0070C0"/>
              </a:solidFill>
              <a:ea typeface="Microsoft YaHei" panose="020B0503020204020204" charset="-122"/>
            </a:endParaRPr>
          </a:p>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0070C0"/>
                </a:solidFill>
                <a:ea typeface="Microsoft YaHei" panose="020B0503020204020204" charset="-122"/>
              </a:rPr>
              <a:t>https://brackets.io/?lang=en</a:t>
            </a:r>
            <a:endParaRPr lang="en-US" altLang="x-none" sz="1700" b="1" dirty="0" err="1">
              <a:solidFill>
                <a:srgbClr val="0070C0"/>
              </a:solidFill>
              <a:ea typeface="Microsoft YaHei" panose="020B0503020204020204" charset="-122"/>
            </a:endParaRPr>
          </a:p>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0070C0"/>
                </a:solidFill>
                <a:ea typeface="Microsoft YaHei" panose="020B0503020204020204" charset="-122"/>
              </a:rPr>
              <a:t>https://www.jetbrains.com/webstorm/</a:t>
            </a:r>
            <a:endParaRPr lang="en-US" altLang="x-none" sz="1700" b="1" dirty="0" err="1">
              <a:solidFill>
                <a:srgbClr val="0070C0"/>
              </a:solidFill>
              <a:ea typeface="Microsoft YaHei" panose="020B0503020204020204" charset="-122"/>
            </a:endParaRPr>
          </a:p>
          <a:p>
            <a:pPr marL="211455" indent="-211455" defTabSz="457200">
              <a:spcBef>
                <a:spcPts val="800"/>
              </a:spcBef>
              <a:buSzPct val="45000"/>
              <a:buFont typeface="Wingdings" panose="05000000000000000000" pitchFamily="2" charset="2"/>
              <a:buChar char=""/>
              <a:tabLst>
                <a:tab pos="211455" algn="l"/>
                <a:tab pos="668655" algn="l"/>
                <a:tab pos="1125855" algn="l"/>
                <a:tab pos="1583055" algn="l"/>
                <a:tab pos="2040255" algn="l"/>
                <a:tab pos="2497455" algn="l"/>
                <a:tab pos="2954655" algn="l"/>
                <a:tab pos="3411855" algn="l"/>
                <a:tab pos="3869055" algn="l"/>
                <a:tab pos="4326255" algn="l"/>
                <a:tab pos="4783455" algn="l"/>
                <a:tab pos="5240655" algn="l"/>
                <a:tab pos="5697855" algn="l"/>
                <a:tab pos="6155055" algn="l"/>
                <a:tab pos="6612255" algn="l"/>
                <a:tab pos="7069455" algn="l"/>
                <a:tab pos="7526655" algn="l"/>
                <a:tab pos="7983855" algn="l"/>
                <a:tab pos="8441055" algn="l"/>
                <a:tab pos="8898255" algn="l"/>
                <a:tab pos="9355455" algn="l"/>
              </a:tabLst>
            </a:pPr>
            <a:r>
              <a:rPr lang="en-US" altLang="x-none" sz="1700" b="1" dirty="0" err="1">
                <a:solidFill>
                  <a:srgbClr val="0070C0"/>
                </a:solidFill>
                <a:ea typeface="Microsoft YaHei" panose="020B0503020204020204" charset="-122"/>
              </a:rPr>
              <a:t>https://notepad-plus-plus.org/downloads/</a:t>
            </a:r>
            <a:endParaRPr lang="en-US" altLang="x-none" sz="1700" b="1" dirty="0" err="1">
              <a:solidFill>
                <a:srgbClr val="0070C0"/>
              </a:solidFill>
              <a:ea typeface="Microsoft YaHei" panose="020B0503020204020204" charset="-122"/>
            </a:endParaRPr>
          </a:p>
        </p:txBody>
      </p:sp>
      <p:pic>
        <p:nvPicPr>
          <p:cNvPr id="29702" name="Picture 29701"/>
          <p:cNvPicPr>
            <a:picLocks noChangeAspect="1"/>
          </p:cNvPicPr>
          <p:nvPr/>
        </p:nvPicPr>
        <p:blipFill>
          <a:blip r:embed="rId1"/>
          <a:stretch>
            <a:fillRect/>
          </a:stretch>
        </p:blipFill>
        <p:spPr>
          <a:xfrm>
            <a:off x="5392738" y="3200400"/>
            <a:ext cx="3382962" cy="2925763"/>
          </a:xfrm>
          <a:prstGeom prst="rect">
            <a:avLst/>
          </a:prstGeom>
          <a:noFill/>
          <a:ln w="9525">
            <a:noFill/>
          </a:ln>
        </p:spPr>
      </p:pic>
      <p:pic>
        <p:nvPicPr>
          <p:cNvPr id="2" name="Picture 1"/>
          <p:cNvPicPr>
            <a:picLocks noChangeAspect="1"/>
          </p:cNvPicPr>
          <p:nvPr/>
        </p:nvPicPr>
        <p:blipFill>
          <a:blip r:embed="rId2"/>
          <a:stretch>
            <a:fillRect/>
          </a:stretch>
        </p:blipFill>
        <p:spPr>
          <a:xfrm>
            <a:off x="1725930" y="4149090"/>
            <a:ext cx="3039745" cy="2590165"/>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 Box 307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Структура HTML-документу</a:t>
            </a:r>
            <a:endParaRPr lang="en-US" altLang="ru-RU" sz="4200" dirty="0" err="1">
              <a:solidFill>
                <a:srgbClr val="FFFFFF"/>
              </a:solidFill>
              <a:ea typeface="Microsoft YaHei" panose="020B0503020204020204" charset="-122"/>
            </a:endParaRPr>
          </a:p>
        </p:txBody>
      </p:sp>
      <p:sp>
        <p:nvSpPr>
          <p:cNvPr id="30722" name="Text Box 30721"/>
          <p:cNvSpPr txBox="1"/>
          <p:nvPr/>
        </p:nvSpPr>
        <p:spPr>
          <a:xfrm>
            <a:off x="609600" y="1600200"/>
            <a:ext cx="7924800" cy="441960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ea typeface="Microsoft YaHei" panose="020B0503020204020204" charset="-122"/>
              </a:rPr>
              <a:t>Отже, після вибору засобів розробки, а саме редактора (для створення сторінок) і браузера (для їх тестування), ми з вами приступаємо безпосередньо до розгляду структури документа HTML. Перше, що ви маєте дізнатися про HTML-документи, це те, що вони є звичайними текстовими файлами, що містять спеціальні текстові мітки, які називаються </a:t>
            </a:r>
            <a:r>
              <a:rPr lang="en-US" altLang="x-none" sz="2000" b="1" dirty="0" err="1">
                <a:solidFill>
                  <a:srgbClr val="000000"/>
                </a:solidFill>
                <a:ea typeface="Microsoft YaHei" panose="020B0503020204020204" charset="-122"/>
              </a:rPr>
              <a:t>елементами розмітки. </a:t>
            </a:r>
            <a:r>
              <a:rPr lang="en-US" altLang="x-none" sz="2000" dirty="0" err="1">
                <a:solidFill>
                  <a:srgbClr val="000000"/>
                </a:solidFill>
                <a:ea typeface="Microsoft YaHei" panose="020B0503020204020204" charset="-122"/>
              </a:rPr>
              <a:t>Набір цих міток становить структуру HTML-документа і, загалом, визначає його зовнішній вигляд. Набір символів за замовчуванням для HTML-документів - UTF-8, однак, ніщо не завадить нам скористатися й іншим кодуванням.</a:t>
            </a:r>
            <a:endParaRPr lang="en-US" altLang="x-none" sz="2000" dirty="0" err="1">
              <a:solidFill>
                <a:srgbClr val="000000"/>
              </a:solidFill>
              <a:ea typeface="Microsoft YaHei" panose="020B0503020204020204" charset="-122"/>
            </a:endParaRPr>
          </a:p>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2000" dirty="0" err="1">
              <a:solidFill>
                <a:srgbClr val="000000"/>
              </a:solidFill>
              <a:ea typeface="Microsoft YaHei" panose="020B0503020204020204" charset="-122"/>
            </a:endParaRPr>
          </a:p>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3200" b="1" dirty="0" err="1">
                <a:solidFill>
                  <a:srgbClr val="000000"/>
                </a:solidFill>
                <a:ea typeface="Microsoft YaHei" panose="020B0503020204020204" charset="-122"/>
              </a:rPr>
              <a:t>Практика: створення html-сторінки.</a:t>
            </a:r>
            <a:endParaRPr lang="en-US" altLang="x-none" sz="3200" b="1"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ext Box 317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Код стор</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нки</a:t>
            </a:r>
            <a:endParaRPr lang="ru-RU" altLang="x-none" sz="4200" dirty="0" err="1">
              <a:solidFill>
                <a:srgbClr val="FFFFFF"/>
              </a:solidFill>
              <a:ea typeface="Microsoft YaHei" panose="020B0503020204020204" charset="-122"/>
            </a:endParaRPr>
          </a:p>
        </p:txBody>
      </p:sp>
      <p:pic>
        <p:nvPicPr>
          <p:cNvPr id="2" name="Picture 1" descr="Снимок экрана 2024-10-27 161908"/>
          <p:cNvPicPr>
            <a:picLocks noChangeAspect="1"/>
          </p:cNvPicPr>
          <p:nvPr/>
        </p:nvPicPr>
        <p:blipFill>
          <a:blip r:embed="rId1"/>
          <a:stretch>
            <a:fillRect/>
          </a:stretch>
        </p:blipFill>
        <p:spPr>
          <a:xfrm>
            <a:off x="0" y="1489710"/>
            <a:ext cx="9144000" cy="3227070"/>
          </a:xfrm>
          <a:prstGeom prst="rect">
            <a:avLst/>
          </a:prstGeom>
        </p:spPr>
      </p:pic>
      <p:sp>
        <p:nvSpPr>
          <p:cNvPr id="3" name="Text Box 2"/>
          <p:cNvSpPr txBox="1"/>
          <p:nvPr/>
        </p:nvSpPr>
        <p:spPr>
          <a:xfrm>
            <a:off x="505460" y="4928870"/>
            <a:ext cx="7989570" cy="860425"/>
          </a:xfrm>
          <a:prstGeom prst="rect">
            <a:avLst/>
          </a:prstGeom>
          <a:noFill/>
        </p:spPr>
        <p:txBody>
          <a:bodyPr wrap="square" rtlCol="0" anchor="t">
            <a:spAutoFit/>
          </a:bodyPr>
          <a:p>
            <a:pPr algn="ctr"/>
            <a:r>
              <a:rPr lang="en-US" sz="2500" b="1">
                <a:solidFill>
                  <a:schemeClr val="accent2"/>
                </a:solidFill>
              </a:rPr>
              <a:t>https://gist.github.com/sunmeat/daa62f85ba84c14e9410d43a6010c30f</a:t>
            </a:r>
            <a:endParaRPr lang="en-US" sz="2500" b="1">
              <a:solidFill>
                <a:schemeClr val="accent2"/>
              </a:solidFill>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327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Результати</a:t>
            </a:r>
            <a:endParaRPr lang="en-US" altLang="ru-RU" sz="4200" dirty="0" err="1">
              <a:solidFill>
                <a:srgbClr val="FFFFFF"/>
              </a:solidFill>
              <a:ea typeface="Microsoft YaHei" panose="020B0503020204020204" charset="-122"/>
            </a:endParaRPr>
          </a:p>
        </p:txBody>
      </p:sp>
      <p:sp>
        <p:nvSpPr>
          <p:cNvPr id="32770" name="Text Box 32769"/>
          <p:cNvSpPr txBox="1"/>
          <p:nvPr/>
        </p:nvSpPr>
        <p:spPr>
          <a:xfrm>
            <a:off x="609600" y="1600200"/>
            <a:ext cx="7924800" cy="4419600"/>
          </a:xfrm>
          <a:prstGeom prst="rect">
            <a:avLst/>
          </a:prstGeom>
          <a:noFill/>
          <a:ln w="9525">
            <a:noFill/>
          </a:ln>
        </p:spPr>
        <p:txBody>
          <a:bodyPr/>
          <a:p>
            <a:endParaRPr lang="en-US"/>
          </a:p>
        </p:txBody>
      </p:sp>
      <p:pic>
        <p:nvPicPr>
          <p:cNvPr id="2" name="Picture 1"/>
          <p:cNvPicPr>
            <a:picLocks noChangeAspect="1"/>
          </p:cNvPicPr>
          <p:nvPr/>
        </p:nvPicPr>
        <p:blipFill>
          <a:blip r:embed="rId1"/>
          <a:stretch>
            <a:fillRect/>
          </a:stretch>
        </p:blipFill>
        <p:spPr>
          <a:xfrm>
            <a:off x="830580" y="1493520"/>
            <a:ext cx="7412990" cy="5236845"/>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327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ru-RU" sz="4200" dirty="0" err="1">
                <a:solidFill>
                  <a:srgbClr val="FFFFFF"/>
                </a:solidFill>
                <a:ea typeface="Microsoft YaHei" panose="020B0503020204020204" charset="-122"/>
              </a:rPr>
              <a:t>Live Server</a:t>
            </a:r>
            <a:endParaRPr lang="en-US" altLang="ru-RU" sz="4200" dirty="0" err="1">
              <a:solidFill>
                <a:srgbClr val="FFFFFF"/>
              </a:solidFill>
              <a:ea typeface="Microsoft YaHei" panose="020B0503020204020204" charset="-122"/>
            </a:endParaRPr>
          </a:p>
        </p:txBody>
      </p:sp>
      <p:sp>
        <p:nvSpPr>
          <p:cNvPr id="32770" name="Text Box 32769"/>
          <p:cNvSpPr txBox="1"/>
          <p:nvPr/>
        </p:nvSpPr>
        <p:spPr>
          <a:xfrm>
            <a:off x="609600" y="1600200"/>
            <a:ext cx="7924800" cy="4419600"/>
          </a:xfrm>
          <a:prstGeom prst="rect">
            <a:avLst/>
          </a:prstGeom>
          <a:noFill/>
          <a:ln w="9525">
            <a:noFill/>
          </a:ln>
        </p:spPr>
        <p:txBody>
          <a:bodyPr/>
          <a:p>
            <a:endParaRPr lang="en-US"/>
          </a:p>
        </p:txBody>
      </p:sp>
      <p:pic>
        <p:nvPicPr>
          <p:cNvPr id="3" name="Picture 2" descr="Снимок экрана 2024-10-27 161503"/>
          <p:cNvPicPr>
            <a:picLocks noChangeAspect="1"/>
          </p:cNvPicPr>
          <p:nvPr/>
        </p:nvPicPr>
        <p:blipFill>
          <a:blip r:embed="rId1"/>
          <a:stretch>
            <a:fillRect/>
          </a:stretch>
        </p:blipFill>
        <p:spPr>
          <a:xfrm>
            <a:off x="116205" y="1448435"/>
            <a:ext cx="9143365" cy="2484120"/>
          </a:xfrm>
          <a:prstGeom prst="rect">
            <a:avLst/>
          </a:prstGeom>
        </p:spPr>
      </p:pic>
      <p:pic>
        <p:nvPicPr>
          <p:cNvPr id="4" name="Picture 3" descr="Снимок экрана 2024-10-27 161900"/>
          <p:cNvPicPr>
            <a:picLocks noChangeAspect="1"/>
          </p:cNvPicPr>
          <p:nvPr/>
        </p:nvPicPr>
        <p:blipFill>
          <a:blip r:embed="rId2"/>
          <a:stretch>
            <a:fillRect/>
          </a:stretch>
        </p:blipFill>
        <p:spPr>
          <a:xfrm>
            <a:off x="3672205" y="5904230"/>
            <a:ext cx="4076700" cy="714375"/>
          </a:xfrm>
          <a:prstGeom prst="rect">
            <a:avLst/>
          </a:prstGeom>
        </p:spPr>
      </p:pic>
      <p:sp>
        <p:nvSpPr>
          <p:cNvPr id="5" name="Text Box 4"/>
          <p:cNvSpPr txBox="1"/>
          <p:nvPr/>
        </p:nvSpPr>
        <p:spPr>
          <a:xfrm>
            <a:off x="476885" y="4013835"/>
            <a:ext cx="8092440" cy="1814830"/>
          </a:xfrm>
          <a:prstGeom prst="rect">
            <a:avLst/>
          </a:prstGeom>
        </p:spPr>
        <p:txBody>
          <a:bodyPr wrap="square">
            <a:spAutoFit/>
          </a:bodyPr>
          <a:p>
            <a:r>
              <a:rPr sz="1600" b="1">
                <a:solidFill>
                  <a:schemeClr val="tx1"/>
                </a:solidFill>
              </a:rPr>
              <a:t>Live Server</a:t>
            </a:r>
            <a:r>
              <a:rPr sz="1600">
                <a:solidFill>
                  <a:schemeClr val="tx1"/>
                </a:solidFill>
              </a:rPr>
              <a:t> — це розширення для VS Code, яке дозволяє автоматично оновлювати веб-сторінки в браузері при збереженні змін в HTML, CSS або JavaScript. Це спрощує розробку, усуваючи необхідність вручну оновлювати сторінку.</a:t>
            </a:r>
            <a:r>
              <a:rPr lang="ru-RU" sz="1600">
                <a:solidFill>
                  <a:schemeClr val="tx1"/>
                </a:solidFill>
              </a:rPr>
              <a:t> </a:t>
            </a:r>
            <a:r>
              <a:rPr sz="1600">
                <a:solidFill>
                  <a:schemeClr val="tx1"/>
                </a:solidFill>
              </a:rPr>
              <a:t>Щоб відкрити HTML-сторінку з Live Server, встановіть розширення, відкрийте окрему папку з потрібним HTML-файлом, клацніть правою кнопкою миші та виберіть "Open with Live Server" або натисніть "Go Live" внизу вікна. Відкриється вкладка в браузері з вашим файлом, і він буде оновлюватися автоматично.</a:t>
            </a:r>
            <a:endParaRPr sz="1600">
              <a:solidFill>
                <a:schemeClr val="tx1"/>
              </a:solidFill>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Розширена верс</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я коду</a:t>
            </a:r>
            <a:endParaRPr lang="en-US" altLang="ru-RU" sz="4200" dirty="0" err="1">
              <a:solidFill>
                <a:srgbClr val="FFFFFF"/>
              </a:solidFill>
              <a:ea typeface="Microsoft YaHei" panose="020B0503020204020204" charset="-122"/>
            </a:endParaRPr>
          </a:p>
        </p:txBody>
      </p:sp>
      <p:sp>
        <p:nvSpPr>
          <p:cNvPr id="33794" name="Text Box 33793"/>
          <p:cNvSpPr txBox="1"/>
          <p:nvPr/>
        </p:nvSpPr>
        <p:spPr>
          <a:xfrm>
            <a:off x="611188" y="1673543"/>
            <a:ext cx="7924800" cy="4419600"/>
          </a:xfrm>
          <a:prstGeom prst="rect">
            <a:avLst/>
          </a:prstGeom>
          <a:noFill/>
          <a:ln w="9525">
            <a:noFill/>
          </a:ln>
        </p:spPr>
        <p:txBody>
          <a:bodyPr wrap="square" lIns="91440" tIns="45720" rIns="91440" bIns="45720" anchor="t" anchorCtr="0"/>
          <a:p>
            <a:pPr algn="ct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5400" dirty="0" err="1">
                <a:solidFill>
                  <a:schemeClr val="accent2"/>
                </a:solidFill>
                <a:ea typeface="Microsoft YaHei" panose="020B0503020204020204" charset="-122"/>
              </a:rPr>
              <a:t>https://gist.github.com/sunmeat/030523c0949de83ca0e985250686cab5</a:t>
            </a:r>
            <a:endParaRPr lang="en-US" altLang="x-none" sz="5400" dirty="0" err="1">
              <a:solidFill>
                <a:schemeClr val="accent2"/>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ext Box 3481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ru-RU" sz="4200" dirty="0" err="1">
                <a:solidFill>
                  <a:srgbClr val="FFFFFF"/>
                </a:solidFill>
                <a:ea typeface="Microsoft YaHei" panose="020B0503020204020204" charset="-122"/>
              </a:rPr>
              <a:t>Плаг</a:t>
            </a:r>
            <a:r>
              <a:rPr lang="en-US" altLang="ru-RU" sz="4200" dirty="0" err="1">
                <a:solidFill>
                  <a:srgbClr val="FFFFFF"/>
                </a:solidFill>
                <a:ea typeface="Microsoft YaHei" panose="020B0503020204020204" charset="-122"/>
              </a:rPr>
              <a:t>i</a:t>
            </a:r>
            <a:r>
              <a:rPr lang="ru-RU" altLang="ru-RU" sz="4200" dirty="0" err="1">
                <a:solidFill>
                  <a:srgbClr val="FFFFFF"/>
                </a:solidFill>
                <a:ea typeface="Microsoft YaHei" panose="020B0503020204020204" charset="-122"/>
              </a:rPr>
              <a:t>н </a:t>
            </a:r>
            <a:r>
              <a:rPr lang="en-US" altLang="ru-RU" sz="4200" dirty="0" err="1">
                <a:solidFill>
                  <a:srgbClr val="FFFFFF"/>
                </a:solidFill>
                <a:ea typeface="Microsoft YaHei" panose="020B0503020204020204" charset="-122"/>
              </a:rPr>
              <a:t>Emmet </a:t>
            </a:r>
            <a:r>
              <a:rPr lang="ru-RU" altLang="ru-RU" sz="4200" dirty="0" err="1">
                <a:solidFill>
                  <a:srgbClr val="FFFFFF"/>
                </a:solidFill>
                <a:ea typeface="Microsoft YaHei" panose="020B0503020204020204" charset="-122"/>
              </a:rPr>
              <a:t>в </a:t>
            </a:r>
            <a:r>
              <a:rPr lang="en-US" altLang="ru-RU" sz="4200" dirty="0" err="1">
                <a:solidFill>
                  <a:srgbClr val="FFFFFF"/>
                </a:solidFill>
                <a:ea typeface="Microsoft YaHei" panose="020B0503020204020204" charset="-122"/>
              </a:rPr>
              <a:t>VS Code</a:t>
            </a:r>
            <a:endParaRPr lang="en-US" altLang="ru-RU" sz="4200" dirty="0" err="1">
              <a:solidFill>
                <a:srgbClr val="FFFFFF"/>
              </a:solidFill>
              <a:ea typeface="Microsoft YaHei" panose="020B0503020204020204" charset="-122"/>
            </a:endParaRPr>
          </a:p>
        </p:txBody>
      </p:sp>
      <p:sp>
        <p:nvSpPr>
          <p:cNvPr id="34818" name="Text Box 34817"/>
          <p:cNvSpPr txBox="1"/>
          <p:nvPr/>
        </p:nvSpPr>
        <p:spPr>
          <a:xfrm>
            <a:off x="523240" y="1452245"/>
            <a:ext cx="8011160" cy="4567555"/>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200" b="1" dirty="0" err="1">
                <a:solidFill>
                  <a:srgbClr val="000000"/>
                </a:solidFill>
                <a:ea typeface="Microsoft YaHei" panose="020B0503020204020204" charset="-122"/>
              </a:rPr>
              <a:t>Emmet </a:t>
            </a:r>
            <a:r>
              <a:rPr sz="2200" dirty="0" err="1">
                <a:solidFill>
                  <a:srgbClr val="000000"/>
                </a:solidFill>
                <a:ea typeface="Microsoft YaHei" panose="020B0503020204020204" charset="-122"/>
              </a:rPr>
              <a:t>— це інструмент, який дозволяє швидко і ефективно створювати HTML і CSS-код за допомогою скорочень і шаблонів. З його допомогою можна легко генерувати структуру документа HTML.</a:t>
            </a:r>
            <a:endParaRPr sz="2200" dirty="0" err="1">
              <a:solidFill>
                <a:srgbClr val="000000"/>
              </a:solidFill>
              <a:ea typeface="Microsoft YaHei" panose="020B0503020204020204" charset="-122"/>
            </a:endParaRPr>
          </a:p>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200" dirty="0" err="1">
                <a:solidFill>
                  <a:srgbClr val="000000"/>
                </a:solidFill>
                <a:ea typeface="Microsoft YaHei" panose="020B0503020204020204" charset="-122"/>
              </a:rPr>
              <a:t>Введіть скорочення</a:t>
            </a:r>
            <a:r>
              <a:rPr sz="2200" b="1" dirty="0" err="1">
                <a:solidFill>
                  <a:srgbClr val="000000"/>
                </a:solidFill>
                <a:ea typeface="Microsoft YaHei" panose="020B0503020204020204" charset="-122"/>
              </a:rPr>
              <a:t> ! і натисніть Tab або Enter</a:t>
            </a:r>
            <a:r>
              <a:rPr sz="2200" dirty="0" err="1">
                <a:solidFill>
                  <a:srgbClr val="000000"/>
                </a:solidFill>
                <a:ea typeface="Microsoft YaHei" panose="020B0503020204020204" charset="-122"/>
              </a:rPr>
              <a:t>. Це автоматично розгорнеться в стандартну структуру HTML-документа</a:t>
            </a:r>
            <a:endParaRPr sz="2200" dirty="0" err="1">
              <a:solidFill>
                <a:srgbClr val="000000"/>
              </a:solidFill>
              <a:ea typeface="Microsoft YaHei" panose="020B0503020204020204" charset="-122"/>
            </a:endParaRPr>
          </a:p>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200" dirty="0" err="1">
                <a:solidFill>
                  <a:srgbClr val="000000"/>
                </a:solidFill>
                <a:ea typeface="Microsoft YaHei" panose="020B0503020204020204" charset="-122"/>
              </a:rPr>
              <a:t>Введіть </a:t>
            </a:r>
            <a:r>
              <a:rPr sz="2200" b="1" dirty="0" err="1">
                <a:solidFill>
                  <a:srgbClr val="000000"/>
                </a:solidFill>
                <a:ea typeface="Microsoft YaHei" panose="020B0503020204020204" charset="-122"/>
              </a:rPr>
              <a:t>ul&gt;li*5</a:t>
            </a:r>
            <a:r>
              <a:rPr sz="2200" dirty="0" err="1">
                <a:solidFill>
                  <a:srgbClr val="000000"/>
                </a:solidFill>
                <a:ea typeface="Microsoft YaHei" panose="020B0503020204020204" charset="-122"/>
              </a:rPr>
              <a:t> і натисніть Tab для створення ненумерованого списку з п’яти пунктів</a:t>
            </a:r>
            <a:endParaRPr sz="2200" dirty="0" err="1">
              <a:solidFill>
                <a:srgbClr val="000000"/>
              </a:solidFill>
              <a:ea typeface="Microsoft YaHei" panose="020B0503020204020204" charset="-122"/>
            </a:endParaRPr>
          </a:p>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200" dirty="0" err="1">
                <a:solidFill>
                  <a:srgbClr val="000000"/>
                </a:solidFill>
                <a:ea typeface="Microsoft YaHei" panose="020B0503020204020204" charset="-122"/>
              </a:rPr>
              <a:t>Введіть </a:t>
            </a:r>
            <a:r>
              <a:rPr sz="2200" b="1" dirty="0" err="1">
                <a:solidFill>
                  <a:srgbClr val="000000"/>
                </a:solidFill>
                <a:ea typeface="Microsoft YaHei" panose="020B0503020204020204" charset="-122"/>
              </a:rPr>
              <a:t>div.container&gt;div.row&gt;div.col*3</a:t>
            </a:r>
            <a:r>
              <a:rPr sz="2200" dirty="0" err="1">
                <a:solidFill>
                  <a:srgbClr val="000000"/>
                </a:solidFill>
                <a:ea typeface="Microsoft YaHei" panose="020B0503020204020204" charset="-122"/>
              </a:rPr>
              <a:t> і натисніть Tab для створення структури з контейнером, рядком і трьома колонками</a:t>
            </a:r>
            <a:r>
              <a:rPr lang="ru-RU" sz="2200" dirty="0" err="1">
                <a:solidFill>
                  <a:srgbClr val="000000"/>
                </a:solidFill>
                <a:ea typeface="Microsoft YaHei" panose="020B0503020204020204" charset="-122"/>
              </a:rPr>
              <a:t>:</a:t>
            </a:r>
            <a:r>
              <a:rPr lang="en-US" altLang="ru-RU" sz="2200" dirty="0" err="1">
                <a:solidFill>
                  <a:srgbClr val="000000"/>
                </a:solidFill>
                <a:ea typeface="Microsoft YaHei" panose="020B0503020204020204" charset="-122"/>
              </a:rPr>
              <a:t> </a:t>
            </a:r>
            <a:r>
              <a:rPr lang="en-US" altLang="ru-RU" sz="2200" b="1" dirty="0" err="1">
                <a:solidFill>
                  <a:srgbClr val="0070C0"/>
                </a:solidFill>
                <a:ea typeface="Microsoft YaHei" panose="020B0503020204020204" charset="-122"/>
              </a:rPr>
              <a:t>https://docs.emmet.io/cheat-sheet/</a:t>
            </a:r>
            <a:endParaRPr lang="en-US" altLang="ru-RU" sz="2200" b="1" dirty="0" err="1">
              <a:solidFill>
                <a:srgbClr val="0070C0"/>
              </a:solidFill>
              <a:ea typeface="Microsoft YaHei" panose="020B0503020204020204" charset="-122"/>
            </a:endParaRPr>
          </a:p>
        </p:txBody>
      </p:sp>
      <p:sp>
        <p:nvSpPr>
          <p:cNvPr id="2" name="Text Box 1"/>
          <p:cNvSpPr txBox="1"/>
          <p:nvPr/>
        </p:nvSpPr>
        <p:spPr>
          <a:xfrm>
            <a:off x="161925" y="6398895"/>
            <a:ext cx="9001760" cy="368300"/>
          </a:xfrm>
          <a:prstGeom prst="rect">
            <a:avLst/>
          </a:prstGeom>
          <a:noFill/>
        </p:spPr>
        <p:txBody>
          <a:bodyPr wrap="square" rtlCol="0" anchor="t">
            <a:spAutoFit/>
          </a:bodyPr>
          <a:p>
            <a:pPr algn="ctr"/>
            <a:r>
              <a:rPr lang="en-US" b="1">
                <a:solidFill>
                  <a:srgbClr val="0070C0"/>
                </a:solidFill>
              </a:rPr>
              <a:t>https://code.visualstudio.com/docs/editor/emmet</a:t>
            </a:r>
            <a:endParaRPr lang="en-US" b="1">
              <a:solidFill>
                <a:srgbClr val="0070C0"/>
              </a:solidFill>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ext Box 3481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Семантична верстка</a:t>
            </a:r>
            <a:endParaRPr lang="ru-RU" altLang="x-none" sz="4200" dirty="0" err="1">
              <a:solidFill>
                <a:srgbClr val="FFFFFF"/>
              </a:solidFill>
              <a:ea typeface="Microsoft YaHei" panose="020B0503020204020204" charset="-122"/>
            </a:endParaRPr>
          </a:p>
        </p:txBody>
      </p:sp>
      <p:sp>
        <p:nvSpPr>
          <p:cNvPr id="34818" name="Text Box 3481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dirty="0" err="1">
                <a:solidFill>
                  <a:srgbClr val="000000"/>
                </a:solidFill>
                <a:ea typeface="Microsoft YaHei" panose="020B0503020204020204" charset="-122"/>
              </a:rPr>
              <a:t>Семантична верстка, або семантичний HTML</a:t>
            </a:r>
            <a:r>
              <a:rPr lang="ru-RU" altLang="en-US" sz="2200" dirty="0" err="1">
                <a:solidFill>
                  <a:srgbClr val="000000"/>
                </a:solidFill>
                <a:ea typeface="Microsoft YaHei" panose="020B0503020204020204" charset="-122"/>
              </a:rPr>
              <a:t> </a:t>
            </a:r>
            <a:r>
              <a:rPr lang="en-US" altLang="x-none" sz="2200" dirty="0" err="1">
                <a:solidFill>
                  <a:srgbClr val="000000"/>
                </a:solidFill>
                <a:ea typeface="Microsoft YaHei" panose="020B0503020204020204" charset="-122"/>
              </a:rPr>
              <a:t>код</a:t>
            </a:r>
            <a:r>
              <a:rPr lang="ru-RU" altLang="en-US" sz="2200" dirty="0" err="1">
                <a:solidFill>
                  <a:srgbClr val="000000"/>
                </a:solidFill>
                <a:ea typeface="Microsoft YaHei" panose="020B0503020204020204" charset="-122"/>
              </a:rPr>
              <a:t> -</a:t>
            </a:r>
            <a:r>
              <a:rPr lang="en-US" altLang="x-none" sz="2200" dirty="0" err="1">
                <a:solidFill>
                  <a:srgbClr val="000000"/>
                </a:solidFill>
                <a:ea typeface="Microsoft YaHei" panose="020B0503020204020204" charset="-122"/>
              </a:rPr>
              <a:t> це підхід до створення веб-сторінок мовою HTML, що ґрунтується на використанні HTML-тегів відповідно до їхньої семантики (призначення), а також передбачає логічну та послідовну ієрархію сторінки. Він протиставляється підходу, за якого написання HTML-коду визначається зовнішнім виглядом веб-сторінки. Для оформлення веб-сторінок, написаних відповідно до семантики, використовують каскадні таблиці стилів (CSS). Стандарт HTML від самого початку містив у собі низку семантичних тегів, але більшої популярності семантичне верстання набуло після початку робіт над HTML5.</a:t>
            </a:r>
            <a:endParaRPr lang="en-US" altLang="x-none" sz="22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Text Box 358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Типова структура сторінки</a:t>
            </a:r>
            <a:endParaRPr lang="ru-RU" altLang="x-none" sz="4200" dirty="0" err="1">
              <a:solidFill>
                <a:srgbClr val="FFFFFF"/>
              </a:solidFill>
              <a:ea typeface="Microsoft YaHei" panose="020B0503020204020204" charset="-122"/>
            </a:endParaRPr>
          </a:p>
        </p:txBody>
      </p:sp>
      <p:sp>
        <p:nvSpPr>
          <p:cNvPr id="35842" name="Text Box 35841"/>
          <p:cNvSpPr txBox="1"/>
          <p:nvPr/>
        </p:nvSpPr>
        <p:spPr>
          <a:xfrm>
            <a:off x="609600" y="1600200"/>
            <a:ext cx="7924800" cy="4419600"/>
          </a:xfrm>
          <a:prstGeom prst="rect">
            <a:avLst/>
          </a:prstGeom>
          <a:noFill/>
          <a:ln w="9525">
            <a:noFill/>
          </a:ln>
        </p:spPr>
        <p:txBody>
          <a:bodyPr/>
          <a:p>
            <a:endParaRPr lang="en-US"/>
          </a:p>
        </p:txBody>
      </p:sp>
      <p:sp>
        <p:nvSpPr>
          <p:cNvPr id="35843" name="Text Box 35842"/>
          <p:cNvSpPr txBox="1"/>
          <p:nvPr/>
        </p:nvSpPr>
        <p:spPr>
          <a:xfrm>
            <a:off x="41275" y="1089025"/>
            <a:ext cx="8015288" cy="914400"/>
          </a:xfrm>
          <a:prstGeom prst="rect">
            <a:avLst/>
          </a:prstGeom>
          <a:noFill/>
          <a:ln w="9525">
            <a:noFill/>
          </a:ln>
        </p:spPr>
        <p:txBody>
          <a:bodyPr/>
          <a:p>
            <a:endParaRPr lang="en-US"/>
          </a:p>
        </p:txBody>
      </p:sp>
      <p:sp>
        <p:nvSpPr>
          <p:cNvPr id="35844" name="Text Box 35843"/>
          <p:cNvSpPr txBox="1"/>
          <p:nvPr/>
        </p:nvSpPr>
        <p:spPr>
          <a:xfrm>
            <a:off x="455613" y="2460625"/>
            <a:ext cx="7924800" cy="4419600"/>
          </a:xfrm>
          <a:prstGeom prst="rect">
            <a:avLst/>
          </a:prstGeom>
          <a:noFill/>
          <a:ln w="9525">
            <a:noFill/>
          </a:ln>
        </p:spPr>
        <p:txBody>
          <a:bodyPr/>
          <a:p>
            <a:endParaRPr lang="en-US"/>
          </a:p>
        </p:txBody>
      </p:sp>
      <p:pic>
        <p:nvPicPr>
          <p:cNvPr id="35845" name="Picture 35844"/>
          <p:cNvPicPr>
            <a:picLocks noChangeAspect="1"/>
          </p:cNvPicPr>
          <p:nvPr/>
        </p:nvPicPr>
        <p:blipFill>
          <a:blip r:embed="rId1"/>
          <a:stretch>
            <a:fillRect/>
          </a:stretch>
        </p:blipFill>
        <p:spPr>
          <a:xfrm>
            <a:off x="2014538" y="1368425"/>
            <a:ext cx="4670425" cy="5605463"/>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6626" name="Text Box 163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200" dirty="0" err="1">
                <a:solidFill>
                  <a:srgbClr val="FFFFFF"/>
                </a:solidFill>
                <a:latin typeface="Arial" panose="020B0604020202020204" pitchFamily="34" charset="0"/>
              </a:rPr>
              <a:t>Література </a:t>
            </a:r>
            <a:r>
              <a:rPr lang="ru-RU" altLang="x-none" sz="4200" dirty="0" err="1">
                <a:solidFill>
                  <a:srgbClr val="FFFFFF"/>
                </a:solidFill>
                <a:latin typeface="Arial" panose="020B0604020202020204" pitchFamily="34" charset="0"/>
              </a:rPr>
              <a:t>та сайти по </a:t>
            </a:r>
            <a:r>
              <a:rPr lang="en-US" altLang="x-none" sz="4200" dirty="0" err="1">
                <a:solidFill>
                  <a:srgbClr val="FFFFFF"/>
                </a:solidFill>
                <a:latin typeface="Arial" panose="020B0604020202020204" pitchFamily="34" charset="0"/>
              </a:rPr>
              <a:t>HTML</a:t>
            </a:r>
            <a:endParaRPr lang="en-US" altLang="x-none" sz="4200" dirty="0" err="1">
              <a:solidFill>
                <a:srgbClr val="FFFFFF"/>
              </a:solidFill>
              <a:latin typeface="Arial" panose="020B0604020202020204" pitchFamily="34" charset="0"/>
            </a:endParaRPr>
          </a:p>
        </p:txBody>
      </p:sp>
      <p:sp>
        <p:nvSpPr>
          <p:cNvPr id="26627" name="Text Box 16385"/>
          <p:cNvSpPr txBox="1"/>
          <p:nvPr/>
        </p:nvSpPr>
        <p:spPr>
          <a:xfrm>
            <a:off x="609600" y="1557338"/>
            <a:ext cx="7924800" cy="4419600"/>
          </a:xfrm>
          <a:prstGeom prst="rect">
            <a:avLst/>
          </a:prstGeom>
          <a:noFill/>
          <a:ln w="9525">
            <a:noFill/>
          </a:ln>
        </p:spPr>
        <p:txBody>
          <a:bodyPr wrap="square" lIns="91440" tIns="45720" rIns="91440" bIns="45720" anchor="t" anchorCtr="0"/>
          <a:p>
            <a:pPr algn="l" defTabSz="457200">
              <a:spcBef>
                <a:spcPts val="800"/>
              </a:spcBef>
              <a:buClrTx/>
              <a:buSzPct val="8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rgbClr val="000000"/>
                </a:solidFill>
                <a:latin typeface="Arial" panose="020B0604020202020204" pitchFamily="34" charset="0"/>
              </a:rPr>
              <a:t>Книжки скину за запитом в особист</a:t>
            </a:r>
            <a:r>
              <a:rPr lang="en-US" altLang="x-none" sz="1700" b="1" dirty="0" err="1">
                <a:solidFill>
                  <a:srgbClr val="000000"/>
                </a:solidFill>
                <a:latin typeface="Arial" panose="020B0604020202020204" pitchFamily="34" charset="0"/>
              </a:rPr>
              <a:t>i</a:t>
            </a:r>
            <a:r>
              <a:rPr lang="ru-RU" altLang="x-none" sz="1700" b="1" dirty="0" err="1">
                <a:solidFill>
                  <a:srgbClr val="000000"/>
                </a:solidFill>
                <a:latin typeface="Arial" panose="020B0604020202020204" pitchFamily="34" charset="0"/>
              </a:rPr>
              <a:t>, але замість книжок рекомендую вивчення HTML за онлайн довідниками та відео-уроками:</a:t>
            </a:r>
            <a:endParaRPr lang="ru-RU" altLang="x-none" sz="1700" b="1" dirty="0" err="1">
              <a:solidFill>
                <a:srgbClr val="000000"/>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https://www.w3schools.com/html/default.asp</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https://www.codecademy.com/learn/learn-html</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https://html5beginner.github.io/</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https://html5css.ru/html/default.php</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https://code-basics.com/ru/languages/html</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https://www.youtube.com/watch?v=yE4Rlp0OeVc</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https://learn.microsoft.com/ru-ru/training/modules/get-started-with-web-development/</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https://www.youtube.com/watch?v=ZY6uf5985PI</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https://qna.habr.com/q/67548</a:t>
            </a:r>
            <a:endParaRPr lang="ru-RU" altLang="x-none" sz="1700" b="1" dirty="0" err="1">
              <a:solidFill>
                <a:schemeClr val="accent6"/>
              </a:solidFill>
              <a:latin typeface="Arial" panose="020B0604020202020204" pitchFamily="34" charset="0"/>
            </a:endParaRPr>
          </a:p>
          <a:p>
            <a:pPr marL="342900" indent="-342900" algn="l" defTabSz="457200">
              <a:spcBef>
                <a:spcPts val="80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700" b="1" dirty="0" err="1">
                <a:solidFill>
                  <a:schemeClr val="accent6"/>
                </a:solidFill>
                <a:latin typeface="Arial" panose="020B0604020202020204" pitchFamily="34" charset="0"/>
              </a:rPr>
              <a:t>http://html5gallery.com/</a:t>
            </a:r>
            <a:endParaRPr lang="ru-RU" altLang="x-none" sz="1700" b="1" dirty="0" err="1">
              <a:solidFill>
                <a:schemeClr val="accent6"/>
              </a:solidFill>
              <a:latin typeface="Arial" panose="020B0604020202020204" pitchFamily="34" charset="0"/>
            </a:endParaRPr>
          </a:p>
        </p:txBody>
      </p:sp>
      <p:pic>
        <p:nvPicPr>
          <p:cNvPr id="26628" name="Picture 16386"/>
          <p:cNvPicPr>
            <a:picLocks noChangeAspect="1"/>
          </p:cNvPicPr>
          <p:nvPr/>
        </p:nvPicPr>
        <p:blipFill>
          <a:blip r:embed="rId1"/>
          <a:stretch>
            <a:fillRect/>
          </a:stretch>
        </p:blipFill>
        <p:spPr>
          <a:xfrm>
            <a:off x="6417310" y="5274310"/>
            <a:ext cx="3325495" cy="1875790"/>
          </a:xfrm>
          <a:prstGeom prst="rect">
            <a:avLst/>
          </a:prstGeom>
          <a:noFill/>
          <a:ln w="9525">
            <a:noFill/>
          </a:ln>
        </p:spPr>
      </p:pic>
      <p:pic>
        <p:nvPicPr>
          <p:cNvPr id="11268" name="Picture 11267"/>
          <p:cNvPicPr>
            <a:picLocks noChangeAspect="1"/>
          </p:cNvPicPr>
          <p:nvPr/>
        </p:nvPicPr>
        <p:blipFill>
          <a:blip r:embed="rId2"/>
          <a:stretch>
            <a:fillRect/>
          </a:stretch>
        </p:blipFill>
        <p:spPr>
          <a:xfrm>
            <a:off x="7317105" y="2215515"/>
            <a:ext cx="1751965" cy="2033270"/>
          </a:xfrm>
          <a:prstGeom prst="rect">
            <a:avLst/>
          </a:prstGeom>
          <a:noFill/>
          <a:ln w="9525">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Text Box 3686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ea typeface="Microsoft YaHei" panose="020B0503020204020204" charset="-122"/>
              </a:rPr>
              <a:t>E</a:t>
            </a:r>
            <a:r>
              <a:rPr lang="ru-RU" altLang="x-none" sz="4200" dirty="0" err="1">
                <a:solidFill>
                  <a:srgbClr val="FFFFFF"/>
                </a:solidFill>
                <a:ea typeface="Microsoft YaHei" panose="020B0503020204020204" charset="-122"/>
              </a:rPr>
              <a:t>лемент &lt;!DOCTYPE&gt;</a:t>
            </a:r>
            <a:endParaRPr lang="ru-RU" altLang="x-none" sz="4200" dirty="0" err="1">
              <a:solidFill>
                <a:srgbClr val="FFFFFF"/>
              </a:solidFill>
              <a:ea typeface="Microsoft YaHei" panose="020B0503020204020204" charset="-122"/>
            </a:endParaRPr>
          </a:p>
        </p:txBody>
      </p:sp>
      <p:sp>
        <p:nvSpPr>
          <p:cNvPr id="36866" name="Text Box 36865"/>
          <p:cNvSpPr txBox="1"/>
          <p:nvPr/>
        </p:nvSpPr>
        <p:spPr>
          <a:xfrm>
            <a:off x="519430" y="1480820"/>
            <a:ext cx="8014970" cy="4538980"/>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300" dirty="0" err="1">
                <a:solidFill>
                  <a:schemeClr val="tx1"/>
                </a:solidFill>
                <a:ea typeface="Microsoft YaHei" panose="020B0503020204020204" charset="-122"/>
              </a:rPr>
              <a:t>Елемент &lt;!DOCTYPE&gt; </a:t>
            </a:r>
            <a:r>
              <a:rPr lang="en-US" altLang="x-none" sz="2300" b="1" dirty="0" err="1">
                <a:solidFill>
                  <a:schemeClr val="tx1"/>
                </a:solidFill>
                <a:ea typeface="Microsoft YaHei" panose="020B0503020204020204" charset="-122"/>
              </a:rPr>
              <a:t>призначений для зазначення типу поточного документа</a:t>
            </a:r>
            <a:r>
              <a:rPr lang="en-US" altLang="x-none" sz="2300" dirty="0" err="1">
                <a:solidFill>
                  <a:schemeClr val="tx1"/>
                </a:solidFill>
                <a:ea typeface="Microsoft YaHei" panose="020B0503020204020204" charset="-122"/>
              </a:rPr>
              <a:t> - DTD (document type definition, опис типу документа). Це необхідно, щоб браузер розумів, як слід інтерпретувати поточну веб-сторінку, оскільки HTML існує в декількох версіях, крім того, є XHTML (EXtensible HyperText Markup Language, розширена мова розмітки гіпертексту), схожа на HTML, але відрізняється від неї за синтаксисом. Щоб браузер «не плутався» і розумів, згідно з яким стандартом відображати веб-сторінку, дуже бажано в першому рядку коду задавати &lt;!DOCTYPE&gt;.</a:t>
            </a:r>
            <a:endParaRPr lang="en-US" altLang="x-none" sz="2300" dirty="0" err="1">
              <a:solidFill>
                <a:schemeClr val="tx1"/>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Text Box 3686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ea typeface="Microsoft YaHei" panose="020B0503020204020204" charset="-122"/>
              </a:rPr>
              <a:t>Типи документ</a:t>
            </a:r>
            <a:r>
              <a:rPr lang="en-US" sz="4200" dirty="0" err="1">
                <a:solidFill>
                  <a:srgbClr val="FFFFFF"/>
                </a:solidFill>
                <a:ea typeface="Microsoft YaHei" panose="020B0503020204020204" charset="-122"/>
              </a:rPr>
              <a:t>i</a:t>
            </a:r>
            <a:r>
              <a:rPr lang="ru-RU" sz="4200" dirty="0" err="1">
                <a:solidFill>
                  <a:srgbClr val="FFFFFF"/>
                </a:solidFill>
                <a:ea typeface="Microsoft YaHei" panose="020B0503020204020204" charset="-122"/>
              </a:rPr>
              <a:t>в</a:t>
            </a:r>
            <a:endParaRPr lang="ru-RU" sz="4200" dirty="0" err="1">
              <a:solidFill>
                <a:srgbClr val="FFFFFF"/>
              </a:solidFill>
              <a:ea typeface="Microsoft YaHei" panose="020B0503020204020204" charset="-122"/>
            </a:endParaRPr>
          </a:p>
        </p:txBody>
      </p:sp>
      <p:sp>
        <p:nvSpPr>
          <p:cNvPr id="36866" name="Text Box 36865"/>
          <p:cNvSpPr txBox="1"/>
          <p:nvPr/>
        </p:nvSpPr>
        <p:spPr>
          <a:xfrm>
            <a:off x="519430" y="1480820"/>
            <a:ext cx="8014970" cy="4538980"/>
          </a:xfrm>
          <a:prstGeom prst="rect">
            <a:avLst/>
          </a:prstGeom>
          <a:noFill/>
          <a:ln w="9525">
            <a:noFill/>
          </a:ln>
        </p:spPr>
        <p:txBody>
          <a:bodyPr wrap="square" lIns="91440" tIns="45720" rIns="91440" bIns="45720" anchor="t" anchorCtr="0"/>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1900" b="1" dirty="0" err="1">
                <a:solidFill>
                  <a:schemeClr val="tx1"/>
                </a:solidFill>
                <a:ea typeface="Microsoft YaHei" panose="020B0503020204020204" charset="-122"/>
              </a:rPr>
              <a:t>Суворий </a:t>
            </a:r>
            <a:r>
              <a:rPr lang="en-US" altLang="x-none" sz="1900" b="1" dirty="0" err="1">
                <a:solidFill>
                  <a:schemeClr val="tx1"/>
                </a:solidFill>
                <a:ea typeface="Microsoft YaHei" panose="020B0503020204020204" charset="-122"/>
              </a:rPr>
              <a:t>тип документа (Strict)</a:t>
            </a:r>
            <a:r>
              <a:rPr lang="ru-RU" altLang="en-US" sz="1900" b="1" dirty="0" err="1">
                <a:solidFill>
                  <a:schemeClr val="tx1"/>
                </a:solidFill>
                <a:ea typeface="Microsoft YaHei" panose="020B0503020204020204" charset="-122"/>
              </a:rPr>
              <a:t> </a:t>
            </a:r>
            <a:r>
              <a:rPr lang="ru-RU" altLang="en-US" sz="1900" dirty="0" err="1">
                <a:solidFill>
                  <a:schemeClr val="tx1"/>
                </a:solidFill>
                <a:ea typeface="Microsoft YaHei" panose="020B0503020204020204" charset="-122"/>
              </a:rPr>
              <a:t>- </a:t>
            </a:r>
            <a:r>
              <a:rPr lang="en-US" altLang="x-none" sz="1900" dirty="0" err="1">
                <a:solidFill>
                  <a:schemeClr val="tx1"/>
                </a:solidFill>
                <a:ea typeface="Microsoft YaHei" panose="020B0503020204020204" charset="-122"/>
              </a:rPr>
              <a:t>Вказує браузеру на необхідність </a:t>
            </a:r>
            <a:r>
              <a:rPr lang="ru-RU" altLang="x-none" sz="1900" dirty="0" err="1">
                <a:solidFill>
                  <a:schemeClr val="tx1"/>
                </a:solidFill>
                <a:ea typeface="Microsoft YaHei" panose="020B0503020204020204" charset="-122"/>
              </a:rPr>
              <a:t>суворого </a:t>
            </a:r>
            <a:r>
              <a:rPr lang="en-US" altLang="x-none" sz="1900" dirty="0" err="1">
                <a:solidFill>
                  <a:schemeClr val="tx1"/>
                </a:solidFill>
                <a:ea typeface="Microsoft YaHei" panose="020B0503020204020204" charset="-122"/>
              </a:rPr>
              <a:t>дотримання стандартів HTML без устарілих елементів. Приклад:</a:t>
            </a:r>
            <a:endParaRPr lang="en-US" altLang="x-none" sz="1900" dirty="0" err="1">
              <a:solidFill>
                <a:schemeClr val="tx1"/>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dirty="0" err="1">
                <a:solidFill>
                  <a:srgbClr val="0070C0"/>
                </a:solidFill>
                <a:ea typeface="Microsoft YaHei" panose="020B0503020204020204" charset="-122"/>
              </a:rPr>
              <a:t>&lt;!DOCTYPE html&gt;</a:t>
            </a:r>
            <a:endParaRPr lang="en-US" altLang="x-none" sz="1900" dirty="0" err="1">
              <a:solidFill>
                <a:srgbClr val="0070C0"/>
              </a:solidFill>
              <a:ea typeface="Microsoft YaHei" panose="020B0503020204020204" charset="-122"/>
            </a:endParaRPr>
          </a:p>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b="1" dirty="0" err="1">
                <a:solidFill>
                  <a:schemeClr val="tx1"/>
                </a:solidFill>
                <a:ea typeface="Microsoft YaHei" panose="020B0503020204020204" charset="-122"/>
              </a:rPr>
              <a:t>Перехiдний тип документа (Transitional) </a:t>
            </a:r>
            <a:r>
              <a:rPr lang="en-US" altLang="x-none" sz="1900" dirty="0" err="1">
                <a:solidFill>
                  <a:schemeClr val="tx1"/>
                </a:solidFill>
                <a:ea typeface="Microsoft YaHei" panose="020B0503020204020204" charset="-122"/>
              </a:rPr>
              <a:t>- Дозволяє використовувати устарілі елементи та атрибути, що допомагає поступово адаптуватися до нових стандартів. Приклад:</a:t>
            </a:r>
            <a:endParaRPr lang="en-US" altLang="x-none" sz="1900" dirty="0" err="1">
              <a:solidFill>
                <a:schemeClr val="tx1"/>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dirty="0" err="1">
                <a:solidFill>
                  <a:srgbClr val="0070C0"/>
                </a:solidFill>
                <a:ea typeface="Microsoft YaHei" panose="020B0503020204020204" charset="-122"/>
              </a:rPr>
              <a:t>&lt;!DOCTYPE HTML PUBLIC "-//W3C//DTD HTML 4.01 Transitional//EN" "http://www.w3.org/TR/html4/loose.dtd"&gt;</a:t>
            </a:r>
            <a:endParaRPr lang="en-US" altLang="x-none" sz="1900" dirty="0" err="1">
              <a:solidFill>
                <a:srgbClr val="0070C0"/>
              </a:solidFill>
              <a:ea typeface="Microsoft YaHei" panose="020B0503020204020204" charset="-122"/>
            </a:endParaRPr>
          </a:p>
          <a:p>
            <a:pPr marL="342900" indent="-342900" defTabSz="457200">
              <a:spcBef>
                <a:spcPts val="800"/>
              </a:spcBef>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b="1" dirty="0" err="1">
                <a:solidFill>
                  <a:schemeClr val="tx1"/>
                </a:solidFill>
                <a:ea typeface="Microsoft YaHei" panose="020B0503020204020204" charset="-122"/>
              </a:rPr>
              <a:t>Тип документа для фреймів (Frameset) </a:t>
            </a:r>
            <a:r>
              <a:rPr lang="en-US" altLang="x-none" sz="1900" dirty="0" err="1">
                <a:solidFill>
                  <a:schemeClr val="tx1"/>
                </a:solidFill>
                <a:ea typeface="Microsoft YaHei" panose="020B0503020204020204" charset="-122"/>
              </a:rPr>
              <a:t>- Використовується для сторінок з фреймами, які розбивають сторінку на кілька областей. Приклад:</a:t>
            </a:r>
            <a:endParaRPr lang="en-US" altLang="x-none" sz="1900" dirty="0" err="1">
              <a:solidFill>
                <a:schemeClr val="tx1"/>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900" dirty="0" err="1">
                <a:solidFill>
                  <a:srgbClr val="0070C0"/>
                </a:solidFill>
                <a:ea typeface="Microsoft YaHei" panose="020B0503020204020204" charset="-122"/>
              </a:rPr>
              <a:t>&lt;!DOCTYPE HTML PUBLIC "-//W3C//DTD HTML 4.01 Frameset//EN"            		"http://www.w3.org/TR/html4/frameset.dtd"&gt;</a:t>
            </a:r>
            <a:endParaRPr lang="en-US" altLang="x-none" sz="1900" dirty="0" err="1">
              <a:solidFill>
                <a:srgbClr val="0070C0"/>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1900" dirty="0" err="1">
              <a:solidFill>
                <a:srgbClr val="0070C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3788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ru-RU" sz="4200" dirty="0" err="1">
                <a:solidFill>
                  <a:srgbClr val="FFFFFF"/>
                </a:solidFill>
                <a:ea typeface="Microsoft YaHei" panose="020B0503020204020204" charset="-122"/>
              </a:rPr>
              <a:t>E</a:t>
            </a:r>
            <a:r>
              <a:rPr lang="ru-RU" altLang="x-none" sz="4200" dirty="0" err="1">
                <a:solidFill>
                  <a:srgbClr val="FFFFFF"/>
                </a:solidFill>
                <a:ea typeface="Microsoft YaHei" panose="020B0503020204020204" charset="-122"/>
              </a:rPr>
              <a:t>лемент &lt;html&gt;</a:t>
            </a:r>
            <a:endParaRPr lang="ru-RU" altLang="x-none" sz="4200" dirty="0" err="1">
              <a:solidFill>
                <a:srgbClr val="FFFFFF"/>
              </a:solidFill>
              <a:ea typeface="Microsoft YaHei" panose="020B0503020204020204" charset="-122"/>
            </a:endParaRPr>
          </a:p>
        </p:txBody>
      </p:sp>
      <p:sp>
        <p:nvSpPr>
          <p:cNvPr id="37890" name="Text Box 37889"/>
          <p:cNvSpPr txBox="1"/>
          <p:nvPr/>
        </p:nvSpPr>
        <p:spPr>
          <a:xfrm>
            <a:off x="534035" y="1474470"/>
            <a:ext cx="8000365" cy="454533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aseline="0" dirty="0" err="1">
                <a:solidFill>
                  <a:schemeClr val="tx1"/>
                </a:solidFill>
                <a:ea typeface="Microsoft YaHei" panose="020B0503020204020204" charset="-122"/>
              </a:rPr>
              <a:t>Відповідно до синтаксису XML, будь-який документ повинен мати єдиний елемент верхнього рівня, у який мають бути вкладені інші елементи. Для HTML5 документів роль кореневого відіграє елемент &lt;html&gt; ... ... &lt;/html&gt;.         У нього вкладаються інші елементи, як-от &lt;head&gt; - розділ заголовка та &lt;body&gt; - тіло, змістовна частина документа. Відкривний і закривний теги &lt;html&gt; у документі необов'язкові, але хороший стиль диктує неодмінне їхнє використання. Як правило, тег &lt;html&gt; йде в документі другим, після визначення типу документа (Document Type Definition, DTD), що встановлюється через елемент &lt;!DOCTYPE&gt;. Тег &lt;html&gt;, що закриває, повинен завжди стояти в документі останнім. </a:t>
            </a:r>
            <a:endParaRPr lang="en-US" altLang="x-none" sz="2200" baseline="0" dirty="0" err="1">
              <a:solidFill>
                <a:schemeClr val="tx1"/>
              </a:solidFill>
              <a:ea typeface="Microsoft YaHei" panose="020B0503020204020204" charset="-122"/>
            </a:endParaRPr>
          </a:p>
        </p:txBody>
      </p:sp>
      <p:sp>
        <p:nvSpPr>
          <p:cNvPr id="37891" name="Text Box 37890"/>
          <p:cNvSpPr txBox="1"/>
          <p:nvPr/>
        </p:nvSpPr>
        <p:spPr>
          <a:xfrm>
            <a:off x="41275" y="1089025"/>
            <a:ext cx="8015288" cy="914400"/>
          </a:xfrm>
          <a:prstGeom prst="rect">
            <a:avLst/>
          </a:prstGeom>
          <a:noFill/>
          <a:ln w="9525">
            <a:noFill/>
          </a:ln>
        </p:spPr>
        <p:txBody>
          <a:bodyPr/>
          <a:p>
            <a:endParaRPr lang="en-US"/>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Text Box 389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ru-RU" sz="4200" dirty="0" err="1">
                <a:solidFill>
                  <a:srgbClr val="FFFFFF"/>
                </a:solidFill>
                <a:ea typeface="Microsoft YaHei" panose="020B0503020204020204" charset="-122"/>
              </a:rPr>
              <a:t>E</a:t>
            </a:r>
            <a:r>
              <a:rPr lang="ru-RU" altLang="x-none" sz="4200" dirty="0" err="1">
                <a:solidFill>
                  <a:srgbClr val="FFFFFF"/>
                </a:solidFill>
                <a:ea typeface="Microsoft YaHei" panose="020B0503020204020204" charset="-122"/>
              </a:rPr>
              <a:t>лемент &lt;head&gt;</a:t>
            </a:r>
            <a:endParaRPr lang="ru-RU" altLang="x-none" sz="4200" dirty="0" err="1">
              <a:solidFill>
                <a:srgbClr val="FFFFFF"/>
              </a:solidFill>
              <a:ea typeface="Microsoft YaHei" panose="020B0503020204020204" charset="-122"/>
            </a:endParaRPr>
          </a:p>
        </p:txBody>
      </p:sp>
      <p:sp>
        <p:nvSpPr>
          <p:cNvPr id="38914" name="Text Box 38913"/>
          <p:cNvSpPr txBox="1"/>
          <p:nvPr/>
        </p:nvSpPr>
        <p:spPr>
          <a:xfrm>
            <a:off x="534035" y="1489710"/>
            <a:ext cx="8000365" cy="4530090"/>
          </a:xfrm>
          <a:prstGeom prst="rect">
            <a:avLst/>
          </a:prstGeom>
          <a:noFill/>
          <a:ln w="9525">
            <a:noFill/>
          </a:ln>
        </p:spPr>
        <p:txBody>
          <a:bodyPr wrap="square" lIns="91440" tIns="45720" rIns="91440" bIns="45720" anchor="t" anchorCtr="0"/>
          <a:p>
            <a:pPr marL="215900" indent="-212725" defTabSz="457200">
              <a:buClrTx/>
              <a:buSzPct val="100000"/>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У розділі заголовка зазвичай розміщують інформацію, що характеризує сторінку загалом. Наприклад:</a:t>
            </a:r>
            <a:endParaRPr lang="en-US" altLang="x-none" sz="2200" baseline="0" dirty="0" err="1">
              <a:solidFill>
                <a:srgbClr val="000000"/>
              </a:solidFill>
            </a:endParaRPr>
          </a:p>
          <a:p>
            <a:pPr marL="346075" indent="-342900" defTabSz="457200">
              <a:buClrTx/>
              <a:buSzPct val="100000"/>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Створення заголовка сторінки</a:t>
            </a:r>
            <a:endParaRPr lang="en-US" altLang="x-none" sz="2200" baseline="0" dirty="0" err="1">
              <a:solidFill>
                <a:srgbClr val="000000"/>
              </a:solidFill>
            </a:endParaRPr>
          </a:p>
          <a:p>
            <a:pPr marL="346075" indent="-342900" defTabSz="457200">
              <a:buClrTx/>
              <a:buSzPct val="100000"/>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Зазначення кодування сторінки</a:t>
            </a:r>
            <a:endParaRPr lang="en-US" altLang="x-none" sz="2200" baseline="0" dirty="0" err="1">
              <a:solidFill>
                <a:srgbClr val="000000"/>
              </a:solidFill>
            </a:endParaRPr>
          </a:p>
          <a:p>
            <a:pPr marL="346075" indent="-342900" defTabSz="457200">
              <a:buClrTx/>
              <a:buSzPct val="100000"/>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Перерахування ключових слів, які допомагають пошуковим системам проіндексувати вашу сторінку</a:t>
            </a:r>
            <a:endParaRPr lang="en-US" altLang="x-none" sz="2200" baseline="0" dirty="0" err="1">
              <a:solidFill>
                <a:srgbClr val="000000"/>
              </a:solidFill>
            </a:endParaRPr>
          </a:p>
          <a:p>
            <a:pPr marL="346075" indent="-342900" defTabSz="457200">
              <a:buClrTx/>
              <a:buSzPct val="100000"/>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Опис або під'єднання таблиць стилів і сценаріїв</a:t>
            </a:r>
            <a:endParaRPr lang="en-US" altLang="x-none" sz="2200" baseline="0" dirty="0" err="1">
              <a:solidFill>
                <a:srgbClr val="000000"/>
              </a:solidFill>
            </a:endParaRPr>
          </a:p>
          <a:p>
            <a:pPr marL="215900" indent="-212725" defTabSz="457200">
              <a:buClrTx/>
              <a:buSzPct val="100000"/>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2200" baseline="0" dirty="0" err="1">
                <a:solidFill>
                  <a:srgbClr val="000000"/>
                </a:solidFill>
              </a:rPr>
              <a:t>Вміст тега &lt;head&gt; не відображається безпосередньо на веб-сторінці, за винятком тега &lt;title&gt;, який встановлює заголовок вікна веб-сторінки. Усередині контейнера &lt;head&gt; допускається розміщувати такі елементи: &lt;base&gt;, &lt;basefont&gt;, &lt;bgsound&gt;, &lt;link&gt;, &lt;meta&gt;, &lt;script&gt;, &lt;style&gt;, &lt;title&gt;. </a:t>
            </a:r>
            <a:endParaRPr lang="en-US" altLang="x-none" sz="22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Text Box 399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ru-RU" sz="4200" dirty="0" err="1">
                <a:solidFill>
                  <a:srgbClr val="FFFFFF"/>
                </a:solidFill>
                <a:ea typeface="Microsoft YaHei" panose="020B0503020204020204" charset="-122"/>
              </a:rPr>
              <a:t>E</a:t>
            </a:r>
            <a:r>
              <a:rPr lang="ru-RU" altLang="x-none" sz="4200" dirty="0" err="1">
                <a:solidFill>
                  <a:srgbClr val="FFFFFF"/>
                </a:solidFill>
                <a:ea typeface="Microsoft YaHei" panose="020B0503020204020204" charset="-122"/>
              </a:rPr>
              <a:t>лемент &lt;body&gt;</a:t>
            </a:r>
            <a:endParaRPr lang="ru-RU" altLang="x-none" sz="4200" dirty="0" err="1">
              <a:solidFill>
                <a:srgbClr val="FFFFFF"/>
              </a:solidFill>
              <a:ea typeface="Microsoft YaHei" panose="020B0503020204020204" charset="-122"/>
            </a:endParaRPr>
          </a:p>
        </p:txBody>
      </p:sp>
      <p:sp>
        <p:nvSpPr>
          <p:cNvPr id="39938" name="Text Box 39937"/>
          <p:cNvSpPr txBox="1"/>
          <p:nvPr/>
        </p:nvSpPr>
        <p:spPr>
          <a:xfrm>
            <a:off x="534035" y="1480820"/>
            <a:ext cx="8000365" cy="4538980"/>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100" baseline="0" dirty="0" err="1">
                <a:solidFill>
                  <a:srgbClr val="000000"/>
                </a:solidFill>
                <a:latin typeface="Arial" panose="020B0604020202020204" pitchFamily="34" charset="0"/>
                <a:cs typeface="Arial" panose="020B0604020202020204" pitchFamily="34" charset="0"/>
              </a:rPr>
              <a:t>Тіло документа являє собою те, заради чого створюється документ - його змістовну частину, те, що побачить кінцевий користувач на сторінці. Тут відбувається розбиття тексту сторінки на структурні блоки (заголовки й абзаци), виконується вставка зображень, таблиць, списків та інших елементів змісту. У наведеному вище прикладі документ містить заголовок 1-го рівня («h1»), посилання («a») і абзац тексту («p»). Часто тег &lt;body&gt; використовується для розміщення обробника подій, наприклад, onload, що виконується після того, як документ завершив завантаження в поточне вікно або фрейм. Відкривний та закривний теги &lt;body&gt; на веб-сторінці не є обов'язковими, проте гарним стилем вважається їхнє використання, щоб визначити початок і кінець HTML-		     	 	  документа. </a:t>
            </a:r>
            <a:endParaRPr lang="en-US" altLang="x-none" sz="2100" baseline="0" dirty="0" err="1">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409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Основні поняття</a:t>
            </a:r>
            <a:r>
              <a:rPr lang="en-US" altLang="ru-RU" sz="4200" dirty="0" err="1">
                <a:solidFill>
                  <a:srgbClr val="FFFFFF"/>
                </a:solidFill>
                <a:ea typeface="Microsoft YaHei" panose="020B0503020204020204" charset="-122"/>
              </a:rPr>
              <a:t> HTML</a:t>
            </a:r>
            <a:endParaRPr lang="ru-RU" altLang="ru-RU" sz="4200" dirty="0" err="1">
              <a:solidFill>
                <a:srgbClr val="FFFFFF"/>
              </a:solidFill>
              <a:ea typeface="Microsoft YaHei" panose="020B0503020204020204" charset="-122"/>
            </a:endParaRPr>
          </a:p>
        </p:txBody>
      </p:sp>
      <p:sp>
        <p:nvSpPr>
          <p:cNvPr id="40962" name="Text Box 40961"/>
          <p:cNvSpPr txBox="1"/>
          <p:nvPr/>
        </p:nvSpPr>
        <p:spPr>
          <a:xfrm>
            <a:off x="609600" y="1600200"/>
            <a:ext cx="7924800" cy="4419600"/>
          </a:xfrm>
          <a:prstGeom prst="rect">
            <a:avLst/>
          </a:prstGeom>
          <a:noFill/>
          <a:ln w="9525">
            <a:noFill/>
          </a:ln>
        </p:spPr>
        <p:txBody>
          <a:bodyPr wrap="square" lIns="91440" tIns="45720" rIns="91440" bIns="45720" anchor="t" anchorCtr="0"/>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solidFill>
                  <a:srgbClr val="000000"/>
                </a:solidFill>
              </a:rPr>
              <a:t>тег або дескриптор</a:t>
            </a:r>
            <a:r>
              <a:rPr lang="en-US" altLang="x-none" baseline="0" dirty="0" err="1">
                <a:solidFill>
                  <a:srgbClr val="000000"/>
                </a:solidFill>
              </a:rPr>
              <a:t> - спеціального виду текстова мітка в документі, що позначає межі - початок або кінець - деякого елемента вмісту. Наприклад, для позначення початку абзацу використовується тег &lt;p&gt;, а для його завершення - &lt;/p&gt;</a:t>
            </a:r>
            <a:endParaRPr lang="en-US" altLang="x-none" baseline="0" dirty="0" err="1">
              <a:solidFill>
                <a:srgbClr val="000000"/>
              </a:solidFill>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endParaRPr lang="en-US" altLang="x-none" baseline="0" dirty="0" err="1">
              <a:solidFill>
                <a:srgbClr val="000000"/>
              </a:solidFill>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solidFill>
                  <a:srgbClr val="000000"/>
                </a:solidFill>
              </a:rPr>
              <a:t>елемент </a:t>
            </a:r>
            <a:r>
              <a:rPr lang="en-US" altLang="x-none" baseline="0" dirty="0" err="1">
                <a:solidFill>
                  <a:srgbClr val="000000"/>
                </a:solidFill>
              </a:rPr>
              <a:t>- це сукупність тега, що відкриває і закриває, та його вмісту. Вмістом елемента може бути не тільки простий текст, а й вкладені в нього інші елементи. Крім того, існує низка елементів, які принципово не можуть мати вмісту. Такі елементи підпорядковуються дещо відмінним від традиційних правилам запису</a:t>
            </a:r>
            <a:endParaRPr lang="en-US" altLang="x-none" baseline="0" dirty="0" err="1">
              <a:solidFill>
                <a:srgbClr val="000000"/>
              </a:solidFill>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endParaRPr lang="en-US" altLang="x-none" baseline="0" dirty="0" err="1">
              <a:solidFill>
                <a:srgbClr val="000000"/>
              </a:solidFill>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solidFill>
                  <a:srgbClr val="000000"/>
                </a:solidFill>
              </a:rPr>
              <a:t>атрибут </a:t>
            </a:r>
            <a:r>
              <a:rPr lang="en-US" altLang="x-none" baseline="0" dirty="0" err="1">
                <a:solidFill>
                  <a:srgbClr val="000000"/>
                </a:solidFill>
              </a:rPr>
              <a:t>- це властивість елемента. Записуються атрибути в початковому тезі елемента і визначають зовнішній вигляд і логіку використання елемента</a:t>
            </a:r>
            <a:endParaRPr lang="en-US" altLang="x-none" baseline="0" dirty="0" err="1">
              <a:solidFill>
                <a:srgbClr val="000000"/>
              </a:solidFill>
            </a:endParaRPr>
          </a:p>
        </p:txBody>
      </p:sp>
      <p:sp>
        <p:nvSpPr>
          <p:cNvPr id="40965" name="Text Box 40964"/>
          <p:cNvSpPr txBox="1"/>
          <p:nvPr/>
        </p:nvSpPr>
        <p:spPr>
          <a:xfrm>
            <a:off x="1974850" y="6376988"/>
            <a:ext cx="5184775" cy="365125"/>
          </a:xfrm>
          <a:prstGeom prst="rect">
            <a:avLst/>
          </a:prstGeom>
          <a:noFill/>
          <a:ln w="9525">
            <a:noFill/>
          </a:ln>
        </p:spPr>
        <p:txBody>
          <a:bodyPr wrap="square" lIns="90000" tIns="45000" rIns="90000" bIns="45000" anchor="t" anchorCtr="0"/>
          <a:p>
            <a:pPr defTabSz="4572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000000"/>
              </a:solidFill>
            </a:endParaRPr>
          </a:p>
        </p:txBody>
      </p:sp>
      <p:pic>
        <p:nvPicPr>
          <p:cNvPr id="2" name="Picture 1"/>
          <p:cNvPicPr>
            <a:picLocks noChangeAspect="1"/>
          </p:cNvPicPr>
          <p:nvPr/>
        </p:nvPicPr>
        <p:blipFill>
          <a:blip r:embed="rId1"/>
          <a:stretch>
            <a:fillRect/>
          </a:stretch>
        </p:blipFill>
        <p:spPr>
          <a:xfrm>
            <a:off x="3672205" y="5318760"/>
            <a:ext cx="4762500" cy="1457325"/>
          </a:xfrm>
          <a:prstGeom prst="rect">
            <a:avLst/>
          </a:prstGeom>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ext Box 419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Елементи з вмістом і без</a:t>
            </a:r>
            <a:endParaRPr lang="ru-RU" altLang="x-none" sz="4200" dirty="0" err="1">
              <a:solidFill>
                <a:srgbClr val="FFFFFF"/>
              </a:solidFill>
              <a:ea typeface="Microsoft YaHei" panose="020B0503020204020204" charset="-122"/>
            </a:endParaRPr>
          </a:p>
        </p:txBody>
      </p:sp>
      <p:sp>
        <p:nvSpPr>
          <p:cNvPr id="41986" name="Text Box 41985"/>
          <p:cNvSpPr txBox="1"/>
          <p:nvPr/>
        </p:nvSpPr>
        <p:spPr>
          <a:xfrm>
            <a:off x="609600" y="1600200"/>
            <a:ext cx="7924800" cy="4419600"/>
          </a:xfrm>
          <a:prstGeom prst="rect">
            <a:avLst/>
          </a:prstGeom>
          <a:noFill/>
          <a:ln w="9525">
            <a:noFill/>
          </a:ln>
        </p:spPr>
        <p:txBody>
          <a:bodyPr/>
          <a:p>
            <a:endParaRPr lang="en-US"/>
          </a:p>
        </p:txBody>
      </p:sp>
      <p:sp>
        <p:nvSpPr>
          <p:cNvPr id="41987" name="Text Box 41986"/>
          <p:cNvSpPr txBox="1"/>
          <p:nvPr/>
        </p:nvSpPr>
        <p:spPr>
          <a:xfrm>
            <a:off x="41275" y="1089025"/>
            <a:ext cx="8015288" cy="914400"/>
          </a:xfrm>
          <a:prstGeom prst="rect">
            <a:avLst/>
          </a:prstGeom>
          <a:noFill/>
          <a:ln w="9525">
            <a:noFill/>
          </a:ln>
        </p:spPr>
        <p:txBody>
          <a:bodyPr/>
          <a:p>
            <a:endParaRPr lang="en-US"/>
          </a:p>
        </p:txBody>
      </p:sp>
      <p:sp>
        <p:nvSpPr>
          <p:cNvPr id="41988" name="Text Box 41987"/>
          <p:cNvSpPr txBox="1"/>
          <p:nvPr/>
        </p:nvSpPr>
        <p:spPr>
          <a:xfrm>
            <a:off x="455613" y="2460625"/>
            <a:ext cx="7924800" cy="4419600"/>
          </a:xfrm>
          <a:prstGeom prst="rect">
            <a:avLst/>
          </a:prstGeom>
          <a:noFill/>
          <a:ln w="9525">
            <a:noFill/>
          </a:ln>
        </p:spPr>
        <p:txBody>
          <a:bodyPr/>
          <a:p>
            <a:endParaRPr lang="en-US"/>
          </a:p>
        </p:txBody>
      </p:sp>
      <p:pic>
        <p:nvPicPr>
          <p:cNvPr id="41989" name="Picture 41988"/>
          <p:cNvPicPr>
            <a:picLocks noChangeAspect="1"/>
          </p:cNvPicPr>
          <p:nvPr/>
        </p:nvPicPr>
        <p:blipFill>
          <a:blip r:embed="rId1"/>
          <a:stretch>
            <a:fillRect/>
          </a:stretch>
        </p:blipFill>
        <p:spPr>
          <a:xfrm>
            <a:off x="523875" y="1779588"/>
            <a:ext cx="7864475" cy="3757612"/>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ea typeface="Microsoft YaHei" panose="020B0503020204020204" charset="-122"/>
              </a:rPr>
              <a:t>Парн</a:t>
            </a:r>
            <a:r>
              <a:rPr lang="en-US" sz="4200" dirty="0" err="1">
                <a:solidFill>
                  <a:srgbClr val="FFFFFF"/>
                </a:solidFill>
                <a:ea typeface="Microsoft YaHei" panose="020B0503020204020204" charset="-122"/>
              </a:rPr>
              <a:t>i </a:t>
            </a:r>
            <a:r>
              <a:rPr lang="ru-RU" sz="4200" dirty="0" err="1">
                <a:solidFill>
                  <a:srgbClr val="FFFFFF"/>
                </a:solidFill>
                <a:ea typeface="Microsoft YaHei" panose="020B0503020204020204" charset="-122"/>
              </a:rPr>
              <a:t>та непарн</a:t>
            </a:r>
            <a:r>
              <a:rPr lang="en-US" sz="4200" dirty="0" err="1">
                <a:solidFill>
                  <a:srgbClr val="FFFFFF"/>
                </a:solidFill>
                <a:ea typeface="Microsoft YaHei" panose="020B0503020204020204" charset="-122"/>
              </a:rPr>
              <a:t>i </a:t>
            </a:r>
            <a:r>
              <a:rPr lang="ru-RU" altLang="en-US" sz="4200" dirty="0" err="1">
                <a:solidFill>
                  <a:srgbClr val="FFFFFF"/>
                </a:solidFill>
                <a:ea typeface="Microsoft YaHei" panose="020B0503020204020204" charset="-122"/>
              </a:rPr>
              <a:t>теги</a:t>
            </a:r>
            <a:endParaRPr lang="ru-RU" altLang="en-US" sz="4200" dirty="0" err="1">
              <a:solidFill>
                <a:srgbClr val="FFFFFF"/>
              </a:solidFill>
              <a:ea typeface="Microsoft YaHei" panose="020B0503020204020204" charset="-122"/>
            </a:endParaRPr>
          </a:p>
        </p:txBody>
      </p:sp>
      <p:sp>
        <p:nvSpPr>
          <p:cNvPr id="43010" name="Text Box 43009"/>
          <p:cNvSpPr txBox="1"/>
          <p:nvPr/>
        </p:nvSpPr>
        <p:spPr>
          <a:xfrm>
            <a:off x="609600" y="1600200"/>
            <a:ext cx="7924800" cy="4419600"/>
          </a:xfrm>
          <a:prstGeom prst="rect">
            <a:avLst/>
          </a:prstGeom>
          <a:noFill/>
          <a:ln w="9525">
            <a:noFill/>
          </a:ln>
        </p:spPr>
        <p:txBody>
          <a:bodyPr/>
          <a:p>
            <a:endParaRPr lang="en-US"/>
          </a:p>
        </p:txBody>
      </p:sp>
      <p:sp>
        <p:nvSpPr>
          <p:cNvPr id="43011" name="Text Box 43010"/>
          <p:cNvSpPr txBox="1"/>
          <p:nvPr/>
        </p:nvSpPr>
        <p:spPr>
          <a:xfrm>
            <a:off x="41275" y="1089025"/>
            <a:ext cx="8015288" cy="914400"/>
          </a:xfrm>
          <a:prstGeom prst="rect">
            <a:avLst/>
          </a:prstGeom>
          <a:noFill/>
          <a:ln w="9525">
            <a:noFill/>
          </a:ln>
        </p:spPr>
        <p:txBody>
          <a:bodyPr/>
          <a:p>
            <a:endParaRPr lang="en-US"/>
          </a:p>
        </p:txBody>
      </p:sp>
      <p:sp>
        <p:nvSpPr>
          <p:cNvPr id="43012" name="Text Box 43011"/>
          <p:cNvSpPr txBox="1"/>
          <p:nvPr/>
        </p:nvSpPr>
        <p:spPr>
          <a:xfrm>
            <a:off x="455613" y="2460625"/>
            <a:ext cx="7924800" cy="4419600"/>
          </a:xfrm>
          <a:prstGeom prst="rect">
            <a:avLst/>
          </a:prstGeom>
          <a:noFill/>
          <a:ln w="9525">
            <a:noFill/>
          </a:ln>
        </p:spPr>
        <p:txBody>
          <a:bodyPr/>
          <a:p>
            <a:endParaRPr lang="en-US"/>
          </a:p>
        </p:txBody>
      </p:sp>
      <p:sp>
        <p:nvSpPr>
          <p:cNvPr id="2" name="Text Box 1"/>
          <p:cNvSpPr txBox="1"/>
          <p:nvPr/>
        </p:nvSpPr>
        <p:spPr>
          <a:xfrm>
            <a:off x="509905" y="1469390"/>
            <a:ext cx="8023860" cy="3389630"/>
          </a:xfrm>
          <a:prstGeom prst="rect">
            <a:avLst/>
          </a:prstGeom>
          <a:noFill/>
        </p:spPr>
        <p:txBody>
          <a:bodyPr wrap="square" rtlCol="0" anchor="t">
            <a:noAutofit/>
          </a:bodyPr>
          <a:p>
            <a:pPr defTabSz="457200">
              <a:buSzPct val="45000"/>
              <a:buFont typeface="Wingdings" panose="05000000000000000000" pitchFamily="2" charset="2"/>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0000"/>
                </a:solidFill>
                <a:sym typeface="+mn-ea"/>
              </a:rPr>
              <a:t>В HTML теги діляться на парні та непарні:</a:t>
            </a:r>
            <a:endParaRPr lang="en-US" altLang="x-none" sz="2200" dirty="0" err="1">
              <a:solidFill>
                <a:srgbClr val="000000"/>
              </a:solidFill>
              <a:sym typeface="+mn-ea"/>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Парні теги</a:t>
            </a:r>
            <a:r>
              <a:rPr lang="ru-RU" altLang="en-US" sz="2200" dirty="0" err="1">
                <a:solidFill>
                  <a:srgbClr val="000000"/>
                </a:solidFill>
                <a:sym typeface="+mn-ea"/>
              </a:rPr>
              <a:t> </a:t>
            </a:r>
            <a:r>
              <a:rPr lang="en-US" altLang="x-none" sz="2200" dirty="0" err="1">
                <a:solidFill>
                  <a:srgbClr val="000000"/>
                </a:solidFill>
                <a:sym typeface="+mn-ea"/>
              </a:rPr>
              <a:t>складаються з відкриваючого та закриваючого тегів. Вони використовуються для обрамлення змісту. Відкриваючий тег вказує на початок елемента, а закриваючий тег — на його кінець. Приклад:</a:t>
            </a:r>
            <a:endParaRPr lang="en-US" altLang="x-none" sz="2200" dirty="0" err="1">
              <a:solidFill>
                <a:srgbClr val="000000"/>
              </a:solidFill>
              <a:sym typeface="+mn-ea"/>
            </a:endParaRPr>
          </a:p>
          <a:p>
            <a:pPr marL="457200" lvl="1" indent="457200" defTabSz="457200">
              <a:buSzPct val="45000"/>
              <a:buFont typeface="Wingdings" panose="05000000000000000000" pitchFamily="2" charset="2"/>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&lt;p&gt;Це абзац тексту.&lt;/p&gt;</a:t>
            </a:r>
            <a:endParaRPr lang="en-US" altLang="x-none" sz="2200" dirty="0" err="1">
              <a:solidFill>
                <a:srgbClr val="0070C0"/>
              </a:solidFill>
              <a:sym typeface="+mn-ea"/>
            </a:endParaRPr>
          </a:p>
          <a:p>
            <a:pPr marL="457200" lvl="1" indent="457200" defTabSz="457200">
              <a:buSzPct val="45000"/>
              <a:buFont typeface="Wingdings" panose="05000000000000000000" pitchFamily="2" charset="2"/>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&lt;strong&gt;Це напівжирний текст.&lt;/strong&gt;</a:t>
            </a:r>
            <a:endParaRPr lang="en-US" altLang="x-none" sz="2200" dirty="0" err="1">
              <a:solidFill>
                <a:srgbClr val="0070C0"/>
              </a:solidFill>
              <a:sym typeface="+mn-ea"/>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Непарні теги</a:t>
            </a:r>
            <a:r>
              <a:rPr lang="ru-RU" altLang="en-US" sz="2200" b="1" dirty="0" err="1">
                <a:solidFill>
                  <a:srgbClr val="000000"/>
                </a:solidFill>
                <a:sym typeface="+mn-ea"/>
              </a:rPr>
              <a:t> </a:t>
            </a:r>
            <a:r>
              <a:rPr lang="en-US" altLang="x-none" sz="2200" dirty="0" err="1">
                <a:solidFill>
                  <a:srgbClr val="000000"/>
                </a:solidFill>
                <a:sym typeface="+mn-ea"/>
              </a:rPr>
              <a:t>не мають закриваючого тегу і зазвичай використовуються для вставки елементів, які не вимагають додаткового змісту. Вони можуть виконувати функції оформлення або вставки змісту. Приклад:</a:t>
            </a:r>
            <a:endParaRPr lang="en-US" altLang="x-none" sz="2200" dirty="0" err="1">
              <a:solidFill>
                <a:srgbClr val="000000"/>
              </a:solidFill>
              <a:sym typeface="+mn-ea"/>
            </a:endParaRPr>
          </a:p>
          <a:p>
            <a:pPr marL="457200" lvl="1" indent="457200" defTabSz="457200">
              <a:buSzPct val="45000"/>
              <a:buFont typeface="Wingdings" panose="05000000000000000000" pitchFamily="2" charset="2"/>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&lt;br /&gt; &lt;!-- Перехід на новий рядок --&gt;</a:t>
            </a:r>
            <a:endParaRPr lang="en-US" altLang="x-none" sz="2200" dirty="0" err="1">
              <a:solidFill>
                <a:srgbClr val="0070C0"/>
              </a:solidFill>
              <a:sym typeface="+mn-ea"/>
            </a:endParaRPr>
          </a:p>
          <a:p>
            <a:pPr marL="457200" lvl="1" indent="457200" defTabSz="457200">
              <a:buSzPct val="45000"/>
              <a:buFont typeface="Wingdings" panose="05000000000000000000" pitchFamily="2" charset="2"/>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&lt;hr /&gt; &lt;!-- Горизонтальна лінія --&gt;</a:t>
            </a:r>
            <a:endParaRPr lang="en-US" altLang="x-none" sz="2200" dirty="0" err="1">
              <a:solidFill>
                <a:srgbClr val="0070C0"/>
              </a:solidFill>
              <a:sym typeface="+mn-e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ea typeface="Microsoft YaHei" panose="020B0503020204020204" charset="-122"/>
              </a:rPr>
              <a:t>Рядков</a:t>
            </a:r>
            <a:r>
              <a:rPr lang="en-US" sz="4200" dirty="0" err="1">
                <a:solidFill>
                  <a:srgbClr val="FFFFFF"/>
                </a:solidFill>
                <a:ea typeface="Microsoft YaHei" panose="020B0503020204020204" charset="-122"/>
              </a:rPr>
              <a:t>i </a:t>
            </a:r>
            <a:r>
              <a:rPr lang="ru-RU" sz="4200" dirty="0" err="1">
                <a:solidFill>
                  <a:srgbClr val="FFFFFF"/>
                </a:solidFill>
                <a:ea typeface="Microsoft YaHei" panose="020B0503020204020204" charset="-122"/>
              </a:rPr>
              <a:t>та блочн</a:t>
            </a:r>
            <a:r>
              <a:rPr lang="en-US" sz="4200" dirty="0" err="1">
                <a:solidFill>
                  <a:srgbClr val="FFFFFF"/>
                </a:solidFill>
                <a:ea typeface="Microsoft YaHei" panose="020B0503020204020204" charset="-122"/>
              </a:rPr>
              <a:t>i </a:t>
            </a:r>
            <a:r>
              <a:rPr lang="ru-RU" altLang="en-US" sz="4200" dirty="0" err="1">
                <a:solidFill>
                  <a:srgbClr val="FFFFFF"/>
                </a:solidFill>
                <a:ea typeface="Microsoft YaHei" panose="020B0503020204020204" charset="-122"/>
              </a:rPr>
              <a:t>теги</a:t>
            </a:r>
            <a:endParaRPr lang="ru-RU" altLang="en-US" sz="4200" dirty="0" err="1">
              <a:solidFill>
                <a:srgbClr val="FFFFFF"/>
              </a:solidFill>
              <a:ea typeface="Microsoft YaHei" panose="020B0503020204020204" charset="-122"/>
            </a:endParaRPr>
          </a:p>
        </p:txBody>
      </p:sp>
      <p:sp>
        <p:nvSpPr>
          <p:cNvPr id="43010" name="Text Box 43009"/>
          <p:cNvSpPr txBox="1"/>
          <p:nvPr/>
        </p:nvSpPr>
        <p:spPr>
          <a:xfrm>
            <a:off x="609600" y="1600200"/>
            <a:ext cx="7924800" cy="4419600"/>
          </a:xfrm>
          <a:prstGeom prst="rect">
            <a:avLst/>
          </a:prstGeom>
          <a:noFill/>
          <a:ln w="9525">
            <a:noFill/>
          </a:ln>
        </p:spPr>
        <p:txBody>
          <a:bodyPr/>
          <a:p>
            <a:endParaRPr lang="en-US"/>
          </a:p>
        </p:txBody>
      </p:sp>
      <p:sp>
        <p:nvSpPr>
          <p:cNvPr id="43011" name="Text Box 43010"/>
          <p:cNvSpPr txBox="1"/>
          <p:nvPr/>
        </p:nvSpPr>
        <p:spPr>
          <a:xfrm>
            <a:off x="41275" y="1089025"/>
            <a:ext cx="8015288" cy="914400"/>
          </a:xfrm>
          <a:prstGeom prst="rect">
            <a:avLst/>
          </a:prstGeom>
          <a:noFill/>
          <a:ln w="9525">
            <a:noFill/>
          </a:ln>
        </p:spPr>
        <p:txBody>
          <a:bodyPr/>
          <a:p>
            <a:endParaRPr lang="en-US"/>
          </a:p>
        </p:txBody>
      </p:sp>
      <p:sp>
        <p:nvSpPr>
          <p:cNvPr id="43012" name="Text Box 43011"/>
          <p:cNvSpPr txBox="1"/>
          <p:nvPr/>
        </p:nvSpPr>
        <p:spPr>
          <a:xfrm>
            <a:off x="455613" y="2460625"/>
            <a:ext cx="7924800" cy="4419600"/>
          </a:xfrm>
          <a:prstGeom prst="rect">
            <a:avLst/>
          </a:prstGeom>
          <a:noFill/>
          <a:ln w="9525">
            <a:noFill/>
          </a:ln>
        </p:spPr>
        <p:txBody>
          <a:bodyPr/>
          <a:p>
            <a:endParaRPr lang="en-US"/>
          </a:p>
        </p:txBody>
      </p:sp>
      <p:sp>
        <p:nvSpPr>
          <p:cNvPr id="2" name="Text Box 1"/>
          <p:cNvSpPr txBox="1"/>
          <p:nvPr/>
        </p:nvSpPr>
        <p:spPr>
          <a:xfrm>
            <a:off x="509905" y="1469390"/>
            <a:ext cx="8023860" cy="3389630"/>
          </a:xfrm>
          <a:prstGeom prst="rect">
            <a:avLst/>
          </a:prstGeom>
          <a:noFill/>
        </p:spPr>
        <p:txBody>
          <a:bodyPr wrap="square" rtlCol="0" anchor="t">
            <a:noAutofit/>
          </a:bodyPr>
          <a:p>
            <a:pPr defTabSz="457200">
              <a:buSzPct val="45000"/>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0000"/>
                </a:solidFill>
                <a:sym typeface="+mn-ea"/>
              </a:rPr>
              <a:t>В HTML теги діляться на строчні та блочні:</a:t>
            </a:r>
            <a:endParaRPr lang="en-US" altLang="x-none" sz="2200" dirty="0" err="1">
              <a:solidFill>
                <a:srgbClr val="000000"/>
              </a:solidFill>
              <a:sym typeface="+mn-ea"/>
            </a:endParaRPr>
          </a:p>
          <a:p>
            <a:pPr marL="342900"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Строчні теги (inline elements) </a:t>
            </a:r>
            <a:r>
              <a:rPr lang="ru-RU" altLang="en-US" sz="2200" dirty="0" err="1">
                <a:solidFill>
                  <a:srgbClr val="000000"/>
                </a:solidFill>
                <a:sym typeface="+mn-ea"/>
              </a:rPr>
              <a:t>- </a:t>
            </a:r>
            <a:r>
              <a:rPr lang="en-US" altLang="x-none" sz="2200" dirty="0" err="1">
                <a:solidFill>
                  <a:srgbClr val="000000"/>
                </a:solidFill>
                <a:sym typeface="+mn-ea"/>
              </a:rPr>
              <a:t>займають лише простір, необхідний для їх вмісту, і не починают</a:t>
            </a:r>
            <a:r>
              <a:rPr lang="ru-RU" altLang="x-none" sz="2200" dirty="0" err="1">
                <a:solidFill>
                  <a:srgbClr val="000000"/>
                </a:solidFill>
                <a:sym typeface="+mn-ea"/>
              </a:rPr>
              <a:t>ь </a:t>
            </a:r>
            <a:r>
              <a:rPr lang="en-US" altLang="x-none" sz="2200" dirty="0" err="1">
                <a:solidFill>
                  <a:srgbClr val="000000"/>
                </a:solidFill>
                <a:sym typeface="+mn-ea"/>
              </a:rPr>
              <a:t>новий рядок. Вони зазвичай використовуються для оформлення частини тексту. Приклад:</a:t>
            </a:r>
            <a:endParaRPr lang="en-US" altLang="x-none" sz="2200" dirty="0" err="1">
              <a:solidFill>
                <a:srgbClr val="000000"/>
              </a:solidFill>
              <a:sym typeface="+mn-ea"/>
            </a:endParaRPr>
          </a:p>
          <a:p>
            <a:pPr marL="1257300" lvl="2"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&lt;strong&gt;Це напівжирний текст.&lt;/strong&gt;</a:t>
            </a:r>
            <a:endParaRPr lang="en-US" altLang="x-none" sz="2200" dirty="0" err="1">
              <a:solidFill>
                <a:srgbClr val="0070C0"/>
              </a:solidFill>
              <a:sym typeface="+mn-ea"/>
            </a:endParaRPr>
          </a:p>
          <a:p>
            <a:pPr marL="1257300" lvl="2"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&lt;i&gt;Це курсивний текст.&lt;/i&gt;</a:t>
            </a:r>
            <a:endParaRPr lang="en-US" altLang="x-none" sz="2200" dirty="0" err="1">
              <a:solidFill>
                <a:srgbClr val="0070C0"/>
              </a:solidFill>
              <a:sym typeface="+mn-ea"/>
            </a:endParaRPr>
          </a:p>
          <a:p>
            <a:pPr marL="342900"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Блочні теги (block elements)</a:t>
            </a:r>
            <a:r>
              <a:rPr lang="en-US" altLang="x-none" sz="2200" dirty="0" err="1">
                <a:solidFill>
                  <a:srgbClr val="000000"/>
                </a:solidFill>
                <a:sym typeface="+mn-ea"/>
              </a:rPr>
              <a:t> </a:t>
            </a:r>
            <a:r>
              <a:rPr lang="ru-RU" altLang="en-US" sz="2200" dirty="0" err="1">
                <a:solidFill>
                  <a:srgbClr val="000000"/>
                </a:solidFill>
                <a:sym typeface="+mn-ea"/>
              </a:rPr>
              <a:t>- </a:t>
            </a:r>
            <a:r>
              <a:rPr lang="en-US" altLang="x-none" sz="2200" dirty="0" err="1">
                <a:solidFill>
                  <a:srgbClr val="000000"/>
                </a:solidFill>
                <a:sym typeface="+mn-ea"/>
              </a:rPr>
              <a:t>займають всю ширину доступного простору і завжди починають</a:t>
            </a:r>
            <a:r>
              <a:rPr lang="ru-RU" altLang="en-US" sz="2200" dirty="0" err="1">
                <a:solidFill>
                  <a:srgbClr val="000000"/>
                </a:solidFill>
                <a:sym typeface="+mn-ea"/>
              </a:rPr>
              <a:t>ся</a:t>
            </a:r>
            <a:r>
              <a:rPr lang="en-US" altLang="x-none" sz="2200" dirty="0" err="1">
                <a:solidFill>
                  <a:srgbClr val="000000"/>
                </a:solidFill>
                <a:sym typeface="+mn-ea"/>
              </a:rPr>
              <a:t> з нового рядка. Вони зазвичай використовуються для структурування макета сторінки. Приклад:</a:t>
            </a:r>
            <a:endParaRPr lang="en-US" altLang="x-none" sz="2200" dirty="0" err="1">
              <a:solidFill>
                <a:srgbClr val="000000"/>
              </a:solidFill>
              <a:sym typeface="+mn-ea"/>
            </a:endParaRPr>
          </a:p>
          <a:p>
            <a:pPr marL="1257300" lvl="2"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&lt;p&gt;Це абзац тексту.&lt;/p&gt;</a:t>
            </a:r>
            <a:endParaRPr lang="en-US" altLang="x-none" sz="2200" dirty="0" err="1">
              <a:solidFill>
                <a:srgbClr val="0070C0"/>
              </a:solidFill>
              <a:sym typeface="+mn-ea"/>
            </a:endParaRPr>
          </a:p>
          <a:p>
            <a:pPr marL="1257300" lvl="2"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70C0"/>
                </a:solidFill>
                <a:sym typeface="+mn-ea"/>
              </a:rPr>
              <a:t>&lt;div&gt;Це блочний контейнер.&lt;/div&gt;</a:t>
            </a:r>
            <a:endParaRPr lang="en-US" altLang="x-none" sz="2200" dirty="0" err="1">
              <a:solidFill>
                <a:srgbClr val="0070C0"/>
              </a:solidFill>
              <a:sym typeface="+mn-e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dirty="0" err="1">
                <a:solidFill>
                  <a:srgbClr val="FFFFFF"/>
                </a:solidFill>
                <a:ea typeface="Microsoft YaHei" panose="020B0503020204020204" charset="-122"/>
              </a:rPr>
              <a:t>div </a:t>
            </a:r>
            <a:r>
              <a:rPr lang="ru-RU" sz="4200" dirty="0" err="1">
                <a:solidFill>
                  <a:srgbClr val="FFFFFF"/>
                </a:solidFill>
                <a:ea typeface="Microsoft YaHei" panose="020B0503020204020204" charset="-122"/>
              </a:rPr>
              <a:t>та </a:t>
            </a:r>
            <a:r>
              <a:rPr lang="en-US" altLang="ru-RU" sz="4200" dirty="0" err="1">
                <a:solidFill>
                  <a:srgbClr val="FFFFFF"/>
                </a:solidFill>
                <a:ea typeface="Microsoft YaHei" panose="020B0503020204020204" charset="-122"/>
              </a:rPr>
              <a:t>span</a:t>
            </a:r>
            <a:endParaRPr lang="en-US" altLang="ru-RU" sz="4200" dirty="0" err="1">
              <a:solidFill>
                <a:srgbClr val="FFFFFF"/>
              </a:solidFill>
              <a:ea typeface="Microsoft YaHei" panose="020B0503020204020204" charset="-122"/>
            </a:endParaRPr>
          </a:p>
        </p:txBody>
      </p:sp>
      <p:sp>
        <p:nvSpPr>
          <p:cNvPr id="43010" name="Text Box 43009"/>
          <p:cNvSpPr txBox="1"/>
          <p:nvPr/>
        </p:nvSpPr>
        <p:spPr>
          <a:xfrm>
            <a:off x="609600" y="1600200"/>
            <a:ext cx="7924800" cy="4419600"/>
          </a:xfrm>
          <a:prstGeom prst="rect">
            <a:avLst/>
          </a:prstGeom>
          <a:noFill/>
          <a:ln w="9525">
            <a:noFill/>
          </a:ln>
        </p:spPr>
        <p:txBody>
          <a:bodyPr/>
          <a:p>
            <a:endParaRPr lang="en-US"/>
          </a:p>
        </p:txBody>
      </p:sp>
      <p:sp>
        <p:nvSpPr>
          <p:cNvPr id="43011" name="Text Box 43010"/>
          <p:cNvSpPr txBox="1"/>
          <p:nvPr/>
        </p:nvSpPr>
        <p:spPr>
          <a:xfrm>
            <a:off x="41275" y="1089025"/>
            <a:ext cx="8015288" cy="914400"/>
          </a:xfrm>
          <a:prstGeom prst="rect">
            <a:avLst/>
          </a:prstGeom>
          <a:noFill/>
          <a:ln w="9525">
            <a:noFill/>
          </a:ln>
        </p:spPr>
        <p:txBody>
          <a:bodyPr/>
          <a:p>
            <a:endParaRPr lang="en-US"/>
          </a:p>
        </p:txBody>
      </p:sp>
      <p:sp>
        <p:nvSpPr>
          <p:cNvPr id="43012" name="Text Box 43011"/>
          <p:cNvSpPr txBox="1"/>
          <p:nvPr/>
        </p:nvSpPr>
        <p:spPr>
          <a:xfrm>
            <a:off x="455613" y="2460625"/>
            <a:ext cx="7924800" cy="4419600"/>
          </a:xfrm>
          <a:prstGeom prst="rect">
            <a:avLst/>
          </a:prstGeom>
          <a:noFill/>
          <a:ln w="9525">
            <a:noFill/>
          </a:ln>
        </p:spPr>
        <p:txBody>
          <a:bodyPr/>
          <a:p>
            <a:endParaRPr lang="en-US"/>
          </a:p>
        </p:txBody>
      </p:sp>
      <p:sp>
        <p:nvSpPr>
          <p:cNvPr id="2" name="Text Box 1"/>
          <p:cNvSpPr txBox="1"/>
          <p:nvPr/>
        </p:nvSpPr>
        <p:spPr>
          <a:xfrm>
            <a:off x="509905" y="1469390"/>
            <a:ext cx="8023860" cy="3389630"/>
          </a:xfrm>
          <a:prstGeom prst="rect">
            <a:avLst/>
          </a:prstGeom>
          <a:noFill/>
        </p:spPr>
        <p:txBody>
          <a:bodyPr wrap="square" rtlCol="0" anchor="t">
            <a:noAutofit/>
          </a:bodyPr>
          <a:p>
            <a:pPr marL="342900"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Тег &lt;div&gt;</a:t>
            </a:r>
            <a:r>
              <a:rPr lang="en-US" altLang="x-none" sz="2200" dirty="0" err="1">
                <a:solidFill>
                  <a:srgbClr val="000000"/>
                </a:solidFill>
                <a:sym typeface="+mn-ea"/>
              </a:rPr>
              <a:t> є блочним елементом, який використовується для структуризації макета сторінки, займаючи всю ширину доступного простору та починаючи новий рядок. Він дозволяє групувати інші елементи та застосовувати до них стилі, що робить його ідеальним для створення секцій і контейнерів.</a:t>
            </a:r>
            <a:endParaRPr lang="en-US" altLang="x-none" sz="2200" dirty="0" err="1">
              <a:solidFill>
                <a:srgbClr val="000000"/>
              </a:solidFill>
              <a:sym typeface="+mn-ea"/>
            </a:endParaRPr>
          </a:p>
          <a:p>
            <a:pPr marL="342900"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endParaRPr lang="en-US" altLang="x-none" sz="2200" dirty="0" err="1">
              <a:solidFill>
                <a:srgbClr val="000000"/>
              </a:solidFill>
              <a:sym typeface="+mn-ea"/>
            </a:endParaRPr>
          </a:p>
          <a:p>
            <a:pPr marL="342900" indent="-342900" defTabSz="457200">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b="1" dirty="0" err="1">
                <a:solidFill>
                  <a:srgbClr val="000000"/>
                </a:solidFill>
                <a:sym typeface="+mn-ea"/>
              </a:rPr>
              <a:t>Тег &lt;span&gt; </a:t>
            </a:r>
            <a:r>
              <a:rPr lang="en-US" altLang="x-none" sz="2200" dirty="0" err="1">
                <a:solidFill>
                  <a:srgbClr val="000000"/>
                </a:solidFill>
                <a:sym typeface="+mn-ea"/>
              </a:rPr>
              <a:t>— це інлайновий елемент, який не створює новий рядок і займає лише необхідну ширину для вмісту. Він використовується для виділення окремих частин тексту або інлайнових елементів, дозволяючи застосовувати стилі без порушення структури документа.</a:t>
            </a:r>
            <a:endParaRPr lang="en-US" altLang="x-none" sz="2200" dirty="0" err="1">
              <a:solidFill>
                <a:srgbClr val="000000"/>
              </a:solidFill>
              <a:sym typeface="+mn-e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2530"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4200" dirty="0" err="1">
                <a:solidFill>
                  <a:srgbClr val="FFFFFF"/>
                </a:solidFill>
                <a:latin typeface="Arial" panose="020B0604020202020204" pitchFamily="34" charset="0"/>
              </a:rPr>
              <a:t>Курс в</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д </a:t>
            </a:r>
            <a:r>
              <a:rPr lang="en-US" altLang="en-US" sz="4200" dirty="0" err="1">
                <a:solidFill>
                  <a:srgbClr val="FFFFFF"/>
                </a:solidFill>
                <a:latin typeface="Arial" panose="020B0604020202020204" pitchFamily="34" charset="0"/>
              </a:rPr>
              <a:t>Microsoft</a:t>
            </a:r>
            <a:endParaRPr lang="en-US" altLang="en-US" sz="4200" dirty="0" err="1">
              <a:solidFill>
                <a:srgbClr val="FFFFFF"/>
              </a:solidFill>
              <a:latin typeface="Arial" panose="020B0604020202020204" pitchFamily="34" charset="0"/>
            </a:endParaRPr>
          </a:p>
        </p:txBody>
      </p:sp>
      <p:sp>
        <p:nvSpPr>
          <p:cNvPr id="4" name="Text Box 3"/>
          <p:cNvSpPr txBox="1"/>
          <p:nvPr/>
        </p:nvSpPr>
        <p:spPr>
          <a:xfrm>
            <a:off x="0" y="6395720"/>
            <a:ext cx="9086215" cy="321945"/>
          </a:xfrm>
          <a:prstGeom prst="rect">
            <a:avLst/>
          </a:prstGeom>
          <a:noFill/>
        </p:spPr>
        <p:txBody>
          <a:bodyPr wrap="square" rtlCol="0" anchor="t">
            <a:spAutoFit/>
          </a:bodyPr>
          <a:p>
            <a:pPr algn="ctr"/>
            <a:r>
              <a:rPr lang="en-US" sz="1500" b="1">
                <a:solidFill>
                  <a:schemeClr val="accent6"/>
                </a:solidFill>
              </a:rPr>
              <a:t>https://learn.microsoft.com/ru-ru/training/paths/build-web-pages-html-css-for-beginners/</a:t>
            </a:r>
            <a:endParaRPr lang="en-US" sz="1500" b="1">
              <a:solidFill>
                <a:schemeClr val="accent6"/>
              </a:solidFill>
            </a:endParaRPr>
          </a:p>
        </p:txBody>
      </p:sp>
      <p:pic>
        <p:nvPicPr>
          <p:cNvPr id="2" name="Picture 1"/>
          <p:cNvPicPr>
            <a:picLocks noChangeAspect="1"/>
          </p:cNvPicPr>
          <p:nvPr/>
        </p:nvPicPr>
        <p:blipFill>
          <a:blip r:embed="rId1"/>
          <a:stretch>
            <a:fillRect/>
          </a:stretch>
        </p:blipFill>
        <p:spPr>
          <a:xfrm>
            <a:off x="648335" y="1089025"/>
            <a:ext cx="7707630" cy="52114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Правила запису елемент</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a:t>
            </a:r>
            <a:endParaRPr lang="ru-RU" altLang="x-none" sz="4200" dirty="0" err="1">
              <a:solidFill>
                <a:srgbClr val="FFFFFF"/>
              </a:solidFill>
              <a:ea typeface="Microsoft YaHei" panose="020B0503020204020204" charset="-122"/>
            </a:endParaRPr>
          </a:p>
        </p:txBody>
      </p:sp>
      <p:sp>
        <p:nvSpPr>
          <p:cNvPr id="43010" name="Text Box 43009"/>
          <p:cNvSpPr txBox="1"/>
          <p:nvPr/>
        </p:nvSpPr>
        <p:spPr>
          <a:xfrm>
            <a:off x="609600" y="1600200"/>
            <a:ext cx="7924800" cy="4419600"/>
          </a:xfrm>
          <a:prstGeom prst="rect">
            <a:avLst/>
          </a:prstGeom>
          <a:noFill/>
          <a:ln w="9525">
            <a:noFill/>
          </a:ln>
        </p:spPr>
        <p:txBody>
          <a:bodyPr/>
          <a:p>
            <a:endParaRPr lang="en-US"/>
          </a:p>
        </p:txBody>
      </p:sp>
      <p:sp>
        <p:nvSpPr>
          <p:cNvPr id="43011" name="Text Box 43010"/>
          <p:cNvSpPr txBox="1"/>
          <p:nvPr/>
        </p:nvSpPr>
        <p:spPr>
          <a:xfrm>
            <a:off x="41275" y="1089025"/>
            <a:ext cx="8015288" cy="914400"/>
          </a:xfrm>
          <a:prstGeom prst="rect">
            <a:avLst/>
          </a:prstGeom>
          <a:noFill/>
          <a:ln w="9525">
            <a:noFill/>
          </a:ln>
        </p:spPr>
        <p:txBody>
          <a:bodyPr/>
          <a:p>
            <a:endParaRPr lang="en-US"/>
          </a:p>
        </p:txBody>
      </p:sp>
      <p:sp>
        <p:nvSpPr>
          <p:cNvPr id="43012" name="Text Box 43011"/>
          <p:cNvSpPr txBox="1"/>
          <p:nvPr/>
        </p:nvSpPr>
        <p:spPr>
          <a:xfrm>
            <a:off x="455613" y="2460625"/>
            <a:ext cx="7924800" cy="4419600"/>
          </a:xfrm>
          <a:prstGeom prst="rect">
            <a:avLst/>
          </a:prstGeom>
          <a:noFill/>
          <a:ln w="9525">
            <a:noFill/>
          </a:ln>
        </p:spPr>
        <p:txBody>
          <a:bodyPr/>
          <a:p>
            <a:endParaRPr lang="en-US"/>
          </a:p>
        </p:txBody>
      </p:sp>
      <p:sp>
        <p:nvSpPr>
          <p:cNvPr id="2" name="Text Box 1"/>
          <p:cNvSpPr txBox="1"/>
          <p:nvPr/>
        </p:nvSpPr>
        <p:spPr>
          <a:xfrm>
            <a:off x="509905" y="1469390"/>
            <a:ext cx="8023860" cy="3389630"/>
          </a:xfrm>
          <a:prstGeom prst="rect">
            <a:avLst/>
          </a:prstGeom>
          <a:noFill/>
        </p:spPr>
        <p:txBody>
          <a:bodyPr wrap="square" rtlCol="0" anchor="t">
            <a:noAutofit/>
          </a:bodyPr>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0000"/>
                </a:solidFill>
                <a:sym typeface="+mn-ea"/>
              </a:rPr>
              <a:t>Принцип </a:t>
            </a:r>
            <a:r>
              <a:rPr lang="en-US" altLang="x-none" sz="2200" b="1" dirty="0" err="1">
                <a:solidFill>
                  <a:srgbClr val="000000"/>
                </a:solidFill>
                <a:sym typeface="+mn-ea"/>
              </a:rPr>
              <a:t>LIFO </a:t>
            </a:r>
            <a:r>
              <a:rPr lang="en-US" altLang="x-none" sz="2200" dirty="0" err="1">
                <a:solidFill>
                  <a:srgbClr val="000000"/>
                </a:solidFill>
                <a:sym typeface="+mn-ea"/>
              </a:rPr>
              <a:t>(Last In, First Out) у розміщенні тегів у HTML має на увазі, що елементи мають закриватися у зворотному порядку їхнього відкриття. Це означає, що якщо ви відкрили внутрішній тег, його потрібно закрити до закриття зовнішнього тега. Під час створення вкладених структур важливо дотримуватися порядку вкладеності, щоб не порушити ієрархію документа.</a:t>
            </a:r>
            <a:endParaRPr lang="en-US" altLang="x-none" sz="2200" dirty="0" err="1">
              <a:solidFill>
                <a:srgbClr val="000000"/>
              </a:solidFill>
              <a:sym typeface="+mn-ea"/>
            </a:endParaRPr>
          </a:p>
          <a:p>
            <a:pPr marL="212725" indent="-212725" defTabSz="457200">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200" dirty="0" err="1">
                <a:solidFill>
                  <a:srgbClr val="000000"/>
                </a:solidFill>
                <a:sym typeface="+mn-ea"/>
              </a:rPr>
              <a:t>Крім того, дотримуючись цього принципу, ви забезпечуєте структурованість коду, що робить його яснішим і легшим для сприйняття. Це також допомагає уникнути помилок розмітки, які можуть призвести до неправильного відображення сторінки в браузері. Дотримання цих правил сприяє створенню коректних HTML-документів.</a:t>
            </a:r>
            <a:endParaRPr lang="en-US" altLang="x-none" sz="2200" dirty="0" err="1">
              <a:solidFill>
                <a:srgbClr val="000000"/>
              </a:solidFill>
              <a:sym typeface="+mn-ea"/>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Text Box 440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Атрибути</a:t>
            </a:r>
            <a:endParaRPr lang="ru-RU" altLang="x-none" sz="4200" dirty="0" err="1">
              <a:solidFill>
                <a:srgbClr val="FFFFFF"/>
              </a:solidFill>
              <a:ea typeface="Microsoft YaHei" panose="020B0503020204020204" charset="-122"/>
            </a:endParaRPr>
          </a:p>
        </p:txBody>
      </p:sp>
      <p:sp>
        <p:nvSpPr>
          <p:cNvPr id="44034" name="Text Box 44033"/>
          <p:cNvSpPr txBox="1"/>
          <p:nvPr/>
        </p:nvSpPr>
        <p:spPr>
          <a:xfrm>
            <a:off x="534035" y="1451610"/>
            <a:ext cx="8000365" cy="4568190"/>
          </a:xfrm>
          <a:prstGeom prst="rect">
            <a:avLst/>
          </a:prstGeom>
          <a:noFill/>
          <a:ln w="9525">
            <a:noFill/>
          </a:ln>
        </p:spPr>
        <p:txBody>
          <a:bodyPr wrap="square" lIns="91440" tIns="45720" rIns="91440" bIns="45720" anchor="t" anchorCtr="0"/>
          <a:p>
            <a:pPr marL="215900" indent="-212725" defTabSz="457200">
              <a:spcBef>
                <a:spcPts val="800"/>
              </a:spcBef>
              <a:buClrTx/>
              <a:buSzPct val="100000"/>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1900" baseline="0" dirty="0" err="1">
                <a:solidFill>
                  <a:srgbClr val="000000"/>
                </a:solidFill>
              </a:rPr>
              <a:t>Як було сказано раніше, атрибути - це спосіб зазначення властивостей елемента. Існує, наприклад, можливість за допомогою атрибутів вплинути на візуальне представлення елемента, пов'язавши з ним стиль. Атрибути елемента перераховуються в його початковому тезі:</a:t>
            </a:r>
            <a:endParaRPr lang="en-US" altLang="x-none" sz="1900" baseline="0" dirty="0" err="1">
              <a:solidFill>
                <a:srgbClr val="000000"/>
              </a:solidFill>
            </a:endParaRPr>
          </a:p>
          <a:p>
            <a:pPr marL="215900" indent="-212725" defTabSz="457200">
              <a:spcBef>
                <a:spcPts val="800"/>
              </a:spcBef>
              <a:buClrTx/>
              <a:buSzPct val="100000"/>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1900" b="1" baseline="0" dirty="0" err="1">
                <a:solidFill>
                  <a:srgbClr val="000000"/>
                </a:solidFill>
              </a:rPr>
              <a:t>&lt;ім'я_елемента атрибут=«значення» атрибут=«значення» ... &gt;</a:t>
            </a:r>
            <a:endParaRPr lang="en-US" altLang="x-none" sz="1900" baseline="0" dirty="0" err="1">
              <a:solidFill>
                <a:srgbClr val="000000"/>
              </a:solidFill>
            </a:endParaRPr>
          </a:p>
          <a:p>
            <a:pPr marL="215900" indent="-212725" defTabSz="457200">
              <a:spcBef>
                <a:spcPts val="800"/>
              </a:spcBef>
              <a:buClrTx/>
              <a:buSzPct val="100000"/>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x-none" sz="1900" baseline="0" dirty="0" err="1">
                <a:solidFill>
                  <a:srgbClr val="000000"/>
                </a:solidFill>
              </a:rPr>
              <a:t>При записі атрибута вказується пара ім'я=«значення», причому значення атрибута обов'язково укладається в одинарні (') або подвійні («») лапки. Між ім'ям наступного атрибута і значенням попереднього обов'язково має бути щонайменше один пробіл.  </a:t>
            </a:r>
            <a:r>
              <a:rPr lang="ru-RU" altLang="en-US" sz="1900" baseline="0" dirty="0" err="1">
                <a:solidFill>
                  <a:srgbClr val="000000"/>
                </a:solidFill>
              </a:rPr>
              <a:t>А</a:t>
            </a:r>
            <a:r>
              <a:rPr lang="en-US" altLang="x-none" sz="1900" baseline="0" dirty="0" err="1">
                <a:solidFill>
                  <a:srgbClr val="000000"/>
                </a:solidFill>
              </a:rPr>
              <a:t>трибут</a:t>
            </a:r>
            <a:r>
              <a:rPr lang="ru-RU" altLang="en-US" sz="1900" baseline="0" dirty="0" err="1">
                <a:solidFill>
                  <a:srgbClr val="000000"/>
                </a:solidFill>
              </a:rPr>
              <a:t>и</a:t>
            </a:r>
            <a:r>
              <a:rPr lang="en-US" altLang="x-none" sz="1900" baseline="0" dirty="0" err="1">
                <a:solidFill>
                  <a:srgbClr val="000000"/>
                </a:solidFill>
              </a:rPr>
              <a:t>, які можуть бути присутніми в будь-якому елементі: </a:t>
            </a:r>
            <a:r>
              <a:rPr lang="en-US" altLang="x-none" sz="1900" b="1" baseline="0" dirty="0" err="1">
                <a:solidFill>
                  <a:srgbClr val="000000"/>
                </a:solidFill>
              </a:rPr>
              <a:t>id</a:t>
            </a:r>
            <a:r>
              <a:rPr lang="en-US" altLang="x-none" sz="1900" baseline="0" dirty="0" err="1">
                <a:solidFill>
                  <a:srgbClr val="000000"/>
                </a:solidFill>
              </a:rPr>
              <a:t> - унікальний ідентифікатор елемента</a:t>
            </a:r>
            <a:r>
              <a:rPr lang="ru-RU" altLang="en-US" sz="1900" baseline="0" dirty="0" err="1">
                <a:solidFill>
                  <a:srgbClr val="000000"/>
                </a:solidFill>
              </a:rPr>
              <a:t>, </a:t>
            </a:r>
            <a:r>
              <a:rPr lang="en-US" altLang="x-none" sz="1900" b="1" baseline="0" dirty="0" err="1">
                <a:solidFill>
                  <a:srgbClr val="000000"/>
                </a:solidFill>
              </a:rPr>
              <a:t>style </a:t>
            </a:r>
            <a:r>
              <a:rPr lang="en-US" altLang="x-none" sz="1900" baseline="0" dirty="0" err="1">
                <a:solidFill>
                  <a:srgbClr val="000000"/>
                </a:solidFill>
              </a:rPr>
              <a:t>- стиль елемента</a:t>
            </a:r>
            <a:r>
              <a:rPr lang="ru-RU" altLang="en-US" sz="1900" baseline="0" dirty="0" err="1">
                <a:solidFill>
                  <a:srgbClr val="000000"/>
                </a:solidFill>
              </a:rPr>
              <a:t>, </a:t>
            </a:r>
            <a:r>
              <a:rPr lang="en-US" altLang="x-none" sz="1900" b="1" baseline="0" dirty="0" err="1">
                <a:solidFill>
                  <a:srgbClr val="000000"/>
                </a:solidFill>
              </a:rPr>
              <a:t>title </a:t>
            </a:r>
            <a:r>
              <a:rPr lang="en-US" altLang="x-none" sz="1900" baseline="0" dirty="0" err="1">
                <a:solidFill>
                  <a:srgbClr val="000000"/>
                </a:solidFill>
              </a:rPr>
              <a:t>- спливаюча підказка елемента</a:t>
            </a:r>
            <a:r>
              <a:rPr lang="ru-RU" altLang="en-US" sz="1900" baseline="0" dirty="0" err="1">
                <a:solidFill>
                  <a:srgbClr val="000000"/>
                </a:solidFill>
              </a:rPr>
              <a:t>, </a:t>
            </a:r>
            <a:r>
              <a:rPr lang="en-US" altLang="x-none" sz="1900" b="1" baseline="0" dirty="0" err="1">
                <a:solidFill>
                  <a:srgbClr val="000000"/>
                </a:solidFill>
              </a:rPr>
              <a:t>lang </a:t>
            </a:r>
            <a:r>
              <a:rPr lang="en-US" altLang="x-none" sz="1900" baseline="0" dirty="0" err="1">
                <a:solidFill>
                  <a:srgbClr val="000000"/>
                </a:solidFill>
              </a:rPr>
              <a:t>- код мови, що застосовується до елемента та його вмісту</a:t>
            </a:r>
            <a:r>
              <a:rPr lang="ru-RU" altLang="en-US" sz="1900" baseline="0" dirty="0" err="1">
                <a:solidFill>
                  <a:srgbClr val="000000"/>
                </a:solidFill>
              </a:rPr>
              <a:t>,</a:t>
            </a:r>
            <a:r>
              <a:rPr lang="en-US" altLang="x-none" sz="1900" baseline="0" dirty="0" err="1">
                <a:solidFill>
                  <a:srgbClr val="000000"/>
                </a:solidFill>
              </a:rPr>
              <a:t> </a:t>
            </a:r>
            <a:r>
              <a:rPr lang="en-US" altLang="x-none" sz="1900" b="1" baseline="0" dirty="0" err="1">
                <a:solidFill>
                  <a:srgbClr val="000000"/>
                </a:solidFill>
              </a:rPr>
              <a:t>dir </a:t>
            </a:r>
            <a:r>
              <a:rPr lang="en-US" altLang="x-none" sz="1900" baseline="0" dirty="0" err="1">
                <a:solidFill>
                  <a:srgbClr val="000000"/>
                </a:solidFill>
              </a:rPr>
              <a:t>- задає напрямок розміщення тексту вмісту </a:t>
            </a:r>
            <a:endParaRPr lang="en-US" altLang="x-none" sz="19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Коментар</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 в документ</a:t>
            </a:r>
            <a:r>
              <a:rPr lang="en-US" altLang="ru-RU" sz="4200" dirty="0" err="1">
                <a:solidFill>
                  <a:srgbClr val="FFFFFF"/>
                </a:solidFill>
                <a:ea typeface="Microsoft YaHei" panose="020B0503020204020204" charset="-122"/>
              </a:rPr>
              <a:t>i</a:t>
            </a:r>
            <a:endParaRPr lang="en-US" altLang="ru-RU" sz="4200" dirty="0" err="1">
              <a:solidFill>
                <a:srgbClr val="FFFFFF"/>
              </a:solidFill>
              <a:ea typeface="Microsoft YaHei" panose="020B0503020204020204" charset="-122"/>
            </a:endParaRPr>
          </a:p>
        </p:txBody>
      </p:sp>
      <p:sp>
        <p:nvSpPr>
          <p:cNvPr id="50178" name="Text Box 50177"/>
          <p:cNvSpPr txBox="1"/>
          <p:nvPr/>
        </p:nvSpPr>
        <p:spPr>
          <a:xfrm>
            <a:off x="609600" y="1600200"/>
            <a:ext cx="7924800" cy="441960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aseline="0" dirty="0" err="1">
                <a:solidFill>
                  <a:srgbClr val="000000"/>
                </a:solidFill>
              </a:rPr>
              <a:t>Текст документа може містити коментарі, </a:t>
            </a:r>
            <a:r>
              <a:rPr lang="ru-RU" altLang="x-none" sz="2200" baseline="0" dirty="0" err="1">
                <a:solidFill>
                  <a:srgbClr val="000000"/>
                </a:solidFill>
              </a:rPr>
              <a:t>це </a:t>
            </a:r>
            <a:r>
              <a:rPr lang="en-US" altLang="x-none" sz="2200" baseline="0" dirty="0" err="1">
                <a:solidFill>
                  <a:srgbClr val="000000"/>
                </a:solidFill>
              </a:rPr>
              <a:t>текстові фрагменти, що не відображаються браузером. Коментарі використовуються розробниками для постачання тексту документа примітками, які вносять ясність у структуру документа під час його подальшого розбору іншими розробниками</a:t>
            </a:r>
            <a:endParaRPr lang="en-US" altLang="x-none" sz="2200" baseline="0" dirty="0" err="1">
              <a:solidFill>
                <a:srgbClr val="000000"/>
              </a:solidFill>
            </a:endParaRPr>
          </a:p>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aseline="0" dirty="0" err="1">
                <a:solidFill>
                  <a:srgbClr val="000000"/>
                </a:solidFill>
              </a:rPr>
              <a:t>Усі коментарі HTML5 повинні записуватися в такому вигляді:</a:t>
            </a:r>
            <a:endParaRPr lang="en-US" altLang="x-none" sz="2200" baseline="0" dirty="0" err="1">
              <a:solidFill>
                <a:srgbClr val="000000"/>
              </a:solidFill>
            </a:endParaRPr>
          </a:p>
          <a:p>
            <a:pPr marL="914400" lvl="2" indent="457200"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1" baseline="0" dirty="0" err="1">
                <a:solidFill>
                  <a:srgbClr val="00B050"/>
                </a:solidFill>
              </a:rPr>
              <a:t>&lt;!-- Це коментар --&gt;</a:t>
            </a:r>
            <a:endParaRPr lang="en-US" altLang="x-none" sz="2200" b="1" baseline="0" dirty="0" err="1">
              <a:solidFill>
                <a:srgbClr val="00B050"/>
              </a:solidFill>
            </a:endParaRPr>
          </a:p>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2200" b="1" baseline="0" dirty="0" err="1">
              <a:solidFill>
                <a:srgbClr val="00B050"/>
              </a:solidFill>
            </a:endParaRPr>
          </a:p>
          <a:p>
            <a:pPr marL="914400" lvl="2" indent="457200"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1" baseline="0" dirty="0" err="1">
                <a:solidFill>
                  <a:srgbClr val="00B050"/>
                </a:solidFill>
              </a:rPr>
              <a:t>&lt;!-- Коментар може</a:t>
            </a:r>
            <a:endParaRPr lang="en-US" altLang="x-none" sz="2200" b="1" baseline="0" dirty="0" err="1">
              <a:solidFill>
                <a:srgbClr val="00B050"/>
              </a:solidFill>
            </a:endParaRPr>
          </a:p>
          <a:p>
            <a:pPr marL="914400" lvl="2" indent="457200"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1" baseline="0" dirty="0" err="1">
                <a:solidFill>
                  <a:srgbClr val="00B050"/>
                </a:solidFill>
              </a:rPr>
              <a:t>складатися з декількох</a:t>
            </a:r>
            <a:endParaRPr lang="en-US" altLang="x-none" sz="2200" b="1" baseline="0" dirty="0" err="1">
              <a:solidFill>
                <a:srgbClr val="00B050"/>
              </a:solidFill>
            </a:endParaRPr>
          </a:p>
          <a:p>
            <a:pPr marL="914400" lvl="2" indent="457200"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200" b="1" baseline="0" dirty="0" err="1">
                <a:solidFill>
                  <a:srgbClr val="00B050"/>
                </a:solidFill>
              </a:rPr>
              <a:t>рядків --&gt;</a:t>
            </a:r>
            <a:endParaRPr lang="en-US" altLang="x-none" sz="2200" b="1" baseline="0" dirty="0" err="1">
              <a:solidFill>
                <a:srgbClr val="00B050"/>
              </a:solidFill>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dirty="0" err="1">
                <a:solidFill>
                  <a:srgbClr val="FFFFFF"/>
                </a:solidFill>
                <a:ea typeface="Microsoft YaHei" panose="020B0503020204020204" charset="-122"/>
              </a:rPr>
              <a:t>Lorem Ipsum</a:t>
            </a:r>
            <a:endParaRPr lang="en-US" sz="4200" dirty="0" err="1">
              <a:solidFill>
                <a:srgbClr val="FFFFFF"/>
              </a:solidFill>
              <a:ea typeface="Microsoft YaHei" panose="020B0503020204020204" charset="-122"/>
            </a:endParaRPr>
          </a:p>
        </p:txBody>
      </p:sp>
      <p:sp>
        <p:nvSpPr>
          <p:cNvPr id="50178" name="Text Box 50177"/>
          <p:cNvSpPr txBox="1"/>
          <p:nvPr/>
        </p:nvSpPr>
        <p:spPr>
          <a:xfrm>
            <a:off x="609600" y="1600200"/>
            <a:ext cx="7924800" cy="4419600"/>
          </a:xfrm>
          <a:prstGeom prst="rect">
            <a:avLst/>
          </a:prstGeom>
          <a:noFill/>
          <a:ln w="9525">
            <a:noFill/>
          </a:ln>
        </p:spPr>
        <p:txBody>
          <a:bodyPr wrap="square" lIns="91440" tIns="45720" rIns="91440" bIns="45720" anchor="t"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500" b="1" baseline="0" dirty="0" err="1">
                <a:solidFill>
                  <a:srgbClr val="000000"/>
                </a:solidFill>
              </a:rPr>
              <a:t>Lorem Ipsum </a:t>
            </a:r>
            <a:r>
              <a:rPr altLang="x-none" sz="2500" baseline="0" dirty="0" err="1">
                <a:solidFill>
                  <a:srgbClr val="000000"/>
                </a:solidFill>
              </a:rPr>
              <a:t>— це стандартний текст-замінник, який використовується в типографіці та веб-дизайні для демонстрації шрифтів і макетів без відволікання на зміст. Текст походить з твору Цицерона і зазвичай подається у вигляді набору абзаців для оцінки візуальних аспектів проекту.</a:t>
            </a:r>
            <a:endParaRPr altLang="x-none" sz="2500" baseline="0" dirty="0" err="1">
              <a:solidFill>
                <a:srgbClr val="000000"/>
              </a:solidFill>
            </a:endParaRPr>
          </a:p>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altLang="x-none" sz="2200" baseline="0" dirty="0" err="1">
              <a:solidFill>
                <a:srgbClr val="000000"/>
              </a:solidFill>
            </a:endParaRPr>
          </a:p>
          <a:p>
            <a:pPr algn="ct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3500" b="1" baseline="0" dirty="0" err="1">
                <a:solidFill>
                  <a:srgbClr val="0070C0"/>
                </a:solidFill>
              </a:rPr>
              <a:t>https://loremipsum.io/ru</a:t>
            </a:r>
            <a:endParaRPr altLang="x-none" sz="3500" b="1" baseline="0" dirty="0" err="1">
              <a:solidFill>
                <a:srgbClr val="0070C0"/>
              </a:solidFill>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ea typeface="Microsoft YaHei" panose="020B0503020204020204" charset="-122"/>
              </a:rPr>
              <a:t>Г</a:t>
            </a:r>
            <a:r>
              <a:rPr lang="en-US" sz="4200" dirty="0" err="1">
                <a:solidFill>
                  <a:srgbClr val="FFFFFF"/>
                </a:solidFill>
                <a:ea typeface="Microsoft YaHei" panose="020B0503020204020204" charset="-122"/>
              </a:rPr>
              <a:t>i</a:t>
            </a:r>
            <a:r>
              <a:rPr lang="ru-RU" sz="4200" dirty="0" err="1">
                <a:solidFill>
                  <a:srgbClr val="FFFFFF"/>
                </a:solidFill>
                <a:ea typeface="Microsoft YaHei" panose="020B0503020204020204" charset="-122"/>
              </a:rPr>
              <a:t>перпосилання</a:t>
            </a:r>
            <a:endParaRPr lang="ru-RU" sz="4200" dirty="0" err="1">
              <a:solidFill>
                <a:srgbClr val="FFFFFF"/>
              </a:solidFill>
              <a:ea typeface="Microsoft YaHei" panose="020B0503020204020204" charset="-122"/>
            </a:endParaRPr>
          </a:p>
        </p:txBody>
      </p:sp>
      <p:sp>
        <p:nvSpPr>
          <p:cNvPr id="50178" name="Text Box 50177"/>
          <p:cNvSpPr txBox="1"/>
          <p:nvPr/>
        </p:nvSpPr>
        <p:spPr>
          <a:xfrm>
            <a:off x="534035" y="1462405"/>
            <a:ext cx="8000365" cy="4557395"/>
          </a:xfrm>
          <a:prstGeom prst="rect">
            <a:avLst/>
          </a:prstGeom>
          <a:noFill/>
          <a:ln w="9525">
            <a:noFill/>
          </a:ln>
        </p:spPr>
        <p:txBody>
          <a:bodyPr wrap="square" lIns="91440" tIns="45720" rIns="91440" bIns="45720" anchor="t" anchorCtr="0"/>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1" baseline="0" dirty="0" err="1">
                <a:solidFill>
                  <a:srgbClr val="000000"/>
                </a:solidFill>
              </a:rPr>
              <a:t>Гіперсилка </a:t>
            </a:r>
            <a:r>
              <a:rPr altLang="x-none" sz="2000" baseline="0" dirty="0" err="1">
                <a:solidFill>
                  <a:srgbClr val="000000"/>
                </a:solidFill>
              </a:rPr>
              <a:t>— це елемент веб-сторінки, який дозволяє користувачам переходити на інші сторінки або ресурси в Інтернеті. Вона створюється за допомогою тегу &lt;a&gt;, який містить атрибут href, що вказує URL-адресу. Наприклад, &lt;a href="https://www.example.com"&gt;Перейти на </a:t>
            </a:r>
            <a:r>
              <a:rPr lang="ru-RU" sz="2000" baseline="0" dirty="0" err="1">
                <a:solidFill>
                  <a:srgbClr val="000000"/>
                </a:solidFill>
              </a:rPr>
              <a:t>сайт</a:t>
            </a:r>
            <a:r>
              <a:rPr altLang="x-none" sz="2000" baseline="0" dirty="0" err="1">
                <a:solidFill>
                  <a:srgbClr val="000000"/>
                </a:solidFill>
              </a:rPr>
              <a:t>&lt;/a&gt;.</a:t>
            </a:r>
            <a:endParaRPr altLang="x-none"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aseline="0" dirty="0" err="1">
                <a:solidFill>
                  <a:srgbClr val="000000"/>
                </a:solidFill>
              </a:rPr>
              <a:t>Гіперсилки можуть бути текстовими або зображеннями і можуть містити додаткові атрибути, такі як </a:t>
            </a:r>
            <a:r>
              <a:rPr altLang="x-none" sz="2000" b="1" baseline="0" dirty="0" err="1">
                <a:solidFill>
                  <a:srgbClr val="000000"/>
                </a:solidFill>
              </a:rPr>
              <a:t>target</a:t>
            </a:r>
            <a:r>
              <a:rPr altLang="x-none" sz="2000" baseline="0" dirty="0" err="1">
                <a:solidFill>
                  <a:srgbClr val="000000"/>
                </a:solidFill>
              </a:rPr>
              <a:t>, який визначає, як відкривається посилання (наприклад, в новій вкладці), та </a:t>
            </a:r>
            <a:r>
              <a:rPr altLang="x-none" sz="2000" b="1" baseline="0" dirty="0" err="1">
                <a:solidFill>
                  <a:srgbClr val="000000"/>
                </a:solidFill>
              </a:rPr>
              <a:t>title</a:t>
            </a:r>
            <a:r>
              <a:rPr altLang="x-none" sz="2000" baseline="0" dirty="0" err="1">
                <a:solidFill>
                  <a:srgbClr val="000000"/>
                </a:solidFill>
              </a:rPr>
              <a:t>, який надає додаткову інформацію при наведенні курсора.</a:t>
            </a:r>
            <a:endParaRPr altLang="x-none"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aseline="0" dirty="0" err="1">
                <a:solidFill>
                  <a:srgbClr val="000000"/>
                </a:solidFill>
              </a:rPr>
              <a:t>Гіперсилки діляться на внутрішні, що посилаються на сторінки всередині одного сайту, та зовнішні, які ведуть на сторінки за межами сайту. Вони є ключовими для навігації в Інтернеті, дозволяючи користувачам легко переміщатися між різними ресурсами.</a:t>
            </a:r>
            <a:endParaRPr altLang="x-none" sz="20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ea typeface="Microsoft YaHei" panose="020B0503020204020204" charset="-122"/>
              </a:rPr>
              <a:t>Типи шлях</a:t>
            </a:r>
            <a:r>
              <a:rPr lang="en-US" sz="4200" dirty="0" err="1">
                <a:solidFill>
                  <a:srgbClr val="FFFFFF"/>
                </a:solidFill>
                <a:ea typeface="Microsoft YaHei" panose="020B0503020204020204" charset="-122"/>
              </a:rPr>
              <a:t>i</a:t>
            </a:r>
            <a:r>
              <a:rPr lang="ru-RU" sz="4200" dirty="0" err="1">
                <a:solidFill>
                  <a:srgbClr val="FFFFFF"/>
                </a:solidFill>
                <a:ea typeface="Microsoft YaHei" panose="020B0503020204020204" charset="-122"/>
              </a:rPr>
              <a:t>в</a:t>
            </a:r>
            <a:endParaRPr lang="ru-RU" sz="4200" dirty="0" err="1">
              <a:solidFill>
                <a:srgbClr val="FFFFFF"/>
              </a:solidFill>
              <a:ea typeface="Microsoft YaHei" panose="020B0503020204020204" charset="-122"/>
            </a:endParaRPr>
          </a:p>
        </p:txBody>
      </p:sp>
      <p:sp>
        <p:nvSpPr>
          <p:cNvPr id="50178" name="Text Box 50177"/>
          <p:cNvSpPr txBox="1"/>
          <p:nvPr/>
        </p:nvSpPr>
        <p:spPr>
          <a:xfrm>
            <a:off x="534035" y="1462405"/>
            <a:ext cx="8000365" cy="4557395"/>
          </a:xfrm>
          <a:prstGeom prst="rect">
            <a:avLst/>
          </a:prstGeom>
          <a:noFill/>
          <a:ln w="9525">
            <a:noFill/>
          </a:ln>
        </p:spPr>
        <p:txBody>
          <a:bodyPr wrap="square" lIns="91440" tIns="45720" rIns="91440" bIns="45720" anchor="t" anchorCtr="0"/>
          <a:p>
            <a:pPr defTabSz="457200">
              <a:buClrTx/>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aseline="0" dirty="0" err="1">
                <a:solidFill>
                  <a:srgbClr val="000000"/>
                </a:solidFill>
              </a:rPr>
              <a:t>В веб-розробці шляхи діляться на відносні та абсолютні.</a:t>
            </a:r>
            <a:endParaRPr altLang="x-none"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1" baseline="0" dirty="0" err="1">
                <a:solidFill>
                  <a:srgbClr val="000000"/>
                </a:solidFill>
              </a:rPr>
              <a:t>Відносний шлях</a:t>
            </a:r>
            <a:r>
              <a:rPr altLang="x-none" sz="2000" baseline="0" dirty="0" err="1">
                <a:solidFill>
                  <a:srgbClr val="000000"/>
                </a:solidFill>
              </a:rPr>
              <a:t> вказує на місцезнаходження ресурсу відносно поточної сторінки. Наприклад, </a:t>
            </a:r>
            <a:r>
              <a:rPr altLang="x-none" sz="2000" b="1" baseline="0" dirty="0" err="1">
                <a:solidFill>
                  <a:srgbClr val="000000"/>
                </a:solidFill>
              </a:rPr>
              <a:t>images/photo.jpg</a:t>
            </a:r>
            <a:r>
              <a:rPr altLang="x-none" sz="2000" baseline="0" dirty="0" err="1">
                <a:solidFill>
                  <a:srgbClr val="000000"/>
                </a:solidFill>
              </a:rPr>
              <a:t> вказує на файл photo.jpg у папці images, яка знаходиться на тому ж рівні або в підпапці.</a:t>
            </a:r>
            <a:endParaRPr altLang="x-none"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aseline="0" dirty="0" err="1">
                <a:solidFill>
                  <a:srgbClr val="000000"/>
                </a:solidFill>
              </a:rPr>
              <a:t>Щоб звернутися до файлу в батьківській папці, використовується</a:t>
            </a:r>
            <a:r>
              <a:rPr altLang="x-none" sz="2000" b="1" baseline="0" dirty="0" err="1">
                <a:solidFill>
                  <a:srgbClr val="000000"/>
                </a:solidFill>
              </a:rPr>
              <a:t> ../</a:t>
            </a:r>
            <a:r>
              <a:rPr altLang="x-none" sz="2000" baseline="0" dirty="0" err="1">
                <a:solidFill>
                  <a:srgbClr val="000000"/>
                </a:solidFill>
              </a:rPr>
              <a:t>. Наприклад, </a:t>
            </a:r>
            <a:r>
              <a:rPr altLang="x-none" sz="2000" b="1" baseline="0" dirty="0" err="1">
                <a:solidFill>
                  <a:srgbClr val="000000"/>
                </a:solidFill>
              </a:rPr>
              <a:t>../photo.jpg</a:t>
            </a:r>
            <a:r>
              <a:rPr altLang="x-none" sz="2000" baseline="0" dirty="0" err="1">
                <a:solidFill>
                  <a:srgbClr val="000000"/>
                </a:solidFill>
              </a:rPr>
              <a:t> вказує на файл photo.jpg, який знаходиться на рівень вище поточної папки.</a:t>
            </a:r>
            <a:endParaRPr altLang="x-none"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1" baseline="0" dirty="0" err="1">
                <a:solidFill>
                  <a:srgbClr val="000000"/>
                </a:solidFill>
              </a:rPr>
              <a:t>Абсолютний шлях</a:t>
            </a:r>
            <a:r>
              <a:rPr altLang="x-none" sz="2000" baseline="0" dirty="0" err="1">
                <a:solidFill>
                  <a:srgbClr val="000000"/>
                </a:solidFill>
              </a:rPr>
              <a:t> містить повну URL-адресу, наприклад, </a:t>
            </a:r>
            <a:r>
              <a:rPr altLang="x-none" sz="2000" b="1" baseline="0" dirty="0" err="1">
                <a:solidFill>
                  <a:srgbClr val="000000"/>
                </a:solidFill>
              </a:rPr>
              <a:t>https://www.</a:t>
            </a:r>
            <a:r>
              <a:rPr lang="en-US" sz="2000" b="1" baseline="0" dirty="0" err="1">
                <a:solidFill>
                  <a:srgbClr val="000000"/>
                </a:solidFill>
              </a:rPr>
              <a:t>sunmeat</a:t>
            </a:r>
            <a:r>
              <a:rPr altLang="x-none" sz="2000" b="1" baseline="0" dirty="0" err="1">
                <a:solidFill>
                  <a:srgbClr val="000000"/>
                </a:solidFill>
              </a:rPr>
              <a:t>.com/images/</a:t>
            </a:r>
            <a:r>
              <a:rPr lang="en-US" sz="2000" b="1" baseline="0" dirty="0" err="1">
                <a:solidFill>
                  <a:srgbClr val="000000"/>
                </a:solidFill>
              </a:rPr>
              <a:t>alex</a:t>
            </a:r>
            <a:r>
              <a:rPr altLang="x-none" sz="2000" b="1" baseline="0" dirty="0" err="1">
                <a:solidFill>
                  <a:srgbClr val="000000"/>
                </a:solidFill>
              </a:rPr>
              <a:t>.jpg</a:t>
            </a:r>
            <a:r>
              <a:rPr altLang="x-none" sz="2000" baseline="0" dirty="0" err="1">
                <a:solidFill>
                  <a:srgbClr val="000000"/>
                </a:solidFill>
              </a:rPr>
              <a:t>. Він завжди вказує на одне й те ж місцезнаходження, незалежно від поточної сторінки.</a:t>
            </a:r>
            <a:endParaRPr altLang="x-none" sz="2000" baseline="0" dirty="0" err="1">
              <a:solidFill>
                <a:srgbClr val="000000"/>
              </a:solidFill>
            </a:endParaRPr>
          </a:p>
          <a:p>
            <a:pPr defTabSz="457200">
              <a:buClrTx/>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baseline="0" dirty="0" err="1">
                <a:solidFill>
                  <a:srgbClr val="000000"/>
                </a:solidFill>
              </a:rPr>
              <a:t>Основна різниця: відносні шляхи зручні для навігації всередині сайту, а абсолютні шляхи забезпечують доступ до ресурсів по </a:t>
            </a:r>
            <a:r>
              <a:rPr lang="ru-RU" sz="2000" baseline="0" dirty="0" err="1">
                <a:solidFill>
                  <a:srgbClr val="000000"/>
                </a:solidFill>
              </a:rPr>
              <a:t>		     </a:t>
            </a:r>
            <a:r>
              <a:rPr altLang="x-none" sz="2000" baseline="0" dirty="0" err="1">
                <a:solidFill>
                  <a:srgbClr val="000000"/>
                </a:solidFill>
              </a:rPr>
              <a:t>всьому Інтернету.</a:t>
            </a:r>
            <a:endParaRPr altLang="x-none" sz="20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ext Box 512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HTML Вал</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датори</a:t>
            </a:r>
            <a:endParaRPr lang="ru-RU" altLang="x-none" sz="4200" dirty="0" err="1">
              <a:solidFill>
                <a:srgbClr val="FFFFFF"/>
              </a:solidFill>
              <a:ea typeface="Microsoft YaHei" panose="020B0503020204020204" charset="-122"/>
            </a:endParaRPr>
          </a:p>
        </p:txBody>
      </p:sp>
      <p:sp>
        <p:nvSpPr>
          <p:cNvPr id="51202" name="Text Box 51201"/>
          <p:cNvSpPr txBox="1"/>
          <p:nvPr/>
        </p:nvSpPr>
        <p:spPr>
          <a:xfrm>
            <a:off x="609600" y="1600200"/>
            <a:ext cx="7924800" cy="4419600"/>
          </a:xfrm>
          <a:prstGeom prst="rect">
            <a:avLst/>
          </a:prstGeom>
          <a:noFill/>
          <a:ln w="9525">
            <a:noFill/>
          </a:ln>
        </p:spPr>
        <p:txBody>
          <a:bodyPr wrap="square" lIns="91440" tIns="45720" rIns="91440" bIns="45720" anchor="t" anchorCtr="0"/>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1"/>
              </a:rPr>
              <a:t>https://validator.w3.org/</a:t>
            </a:r>
            <a:r>
              <a:rPr lang="en-US" altLang="x-none" b="1" baseline="0" dirty="0" err="1">
                <a:ln>
                  <a:noFill/>
                </a:ln>
                <a:solidFill>
                  <a:schemeClr val="tx1"/>
                </a:solidFill>
                <a:effectLst/>
              </a:rPr>
              <a:t> </a:t>
            </a:r>
            <a:endParaRPr lang="en-US" altLang="x-none" b="1" baseline="0" dirty="0" err="1">
              <a:ln>
                <a:noFill/>
              </a:ln>
              <a:solidFill>
                <a:schemeClr val="tx1"/>
              </a:solidFill>
              <a:effectLst/>
            </a:endParaRPr>
          </a:p>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2"/>
              </a:rPr>
              <a:t>https://jsonformatter.org/html-validator</a:t>
            </a:r>
            <a:r>
              <a:rPr lang="en-US" altLang="x-none" b="1" baseline="0" dirty="0" err="1">
                <a:ln>
                  <a:noFill/>
                </a:ln>
                <a:solidFill>
                  <a:schemeClr val="tx1"/>
                </a:solidFill>
                <a:effectLst/>
              </a:rPr>
              <a:t> </a:t>
            </a:r>
            <a:endParaRPr lang="en-US" altLang="x-none" b="1" baseline="0" dirty="0" err="1">
              <a:ln>
                <a:noFill/>
              </a:ln>
              <a:solidFill>
                <a:schemeClr val="tx1"/>
              </a:solidFill>
              <a:effectLst/>
            </a:endParaRPr>
          </a:p>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3"/>
              </a:rPr>
              <a:t>https://www.freeformatter.com/html-validator.html</a:t>
            </a:r>
            <a:r>
              <a:rPr lang="en-US" altLang="x-none" b="1" baseline="0" dirty="0" err="1">
                <a:ln>
                  <a:noFill/>
                </a:ln>
                <a:solidFill>
                  <a:schemeClr val="tx1"/>
                </a:solidFill>
                <a:effectLst/>
              </a:rPr>
              <a:t> </a:t>
            </a:r>
            <a:endParaRPr lang="en-US" altLang="x-none" b="1" baseline="0" dirty="0" err="1">
              <a:ln>
                <a:noFill/>
              </a:ln>
              <a:solidFill>
                <a:schemeClr val="tx1"/>
              </a:solidFill>
              <a:effectLst/>
            </a:endParaRPr>
          </a:p>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4"/>
              </a:rPr>
              <a:t>https://chrome.google.com/webstore/detail/html-validator/mpbelhhnfhfjnaehkcnnaknldmnocglk?hl=ru</a:t>
            </a:r>
            <a:endParaRPr lang="en-US" altLang="x-none" b="1" baseline="0" dirty="0" err="1">
              <a:ln>
                <a:noFill/>
              </a:ln>
              <a:solidFill>
                <a:schemeClr val="tx1"/>
              </a:solidFill>
              <a:effectLst/>
              <a:hlinkClick r:id="rId4"/>
            </a:endParaRPr>
          </a:p>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5"/>
              </a:rPr>
              <a:t>https://addons.mozilla.org/ru/firefox/addon/html-validator</a:t>
            </a:r>
            <a:endParaRPr lang="en-US" altLang="x-none" b="1" baseline="0" dirty="0" err="1">
              <a:ln>
                <a:noFill/>
              </a:ln>
              <a:solidFill>
                <a:schemeClr val="tx1"/>
              </a:solidFill>
              <a:effectLst/>
              <a:hlinkClick r:id="rId5"/>
            </a:endParaRPr>
          </a:p>
          <a:p>
            <a:pPr marL="285750" indent="-285750" defTabSz="457200">
              <a:spcBef>
                <a:spcPts val="800"/>
              </a:spcBef>
              <a:buSzPct val="45000"/>
              <a:buFont typeface="Arial" panose="020B0604020202020204" pitchFamily="34" charset="0"/>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ln>
                  <a:noFill/>
                </a:ln>
                <a:solidFill>
                  <a:schemeClr val="tx1"/>
                </a:solidFill>
                <a:effectLst/>
                <a:hlinkClick r:id="rId6"/>
              </a:rPr>
              <a:t>https://softwaremaniacs.org/blog/2005/10/02/well-formed-valid-conformant/</a:t>
            </a:r>
            <a:r>
              <a:rPr lang="en-US" altLang="x-none" b="1" baseline="0" dirty="0" err="1">
                <a:ln>
                  <a:noFill/>
                </a:ln>
                <a:solidFill>
                  <a:schemeClr val="tx1"/>
                </a:solidFill>
                <a:effectLst/>
              </a:rPr>
              <a:t> </a:t>
            </a:r>
            <a:endParaRPr lang="en-US" altLang="x-none" b="1" baseline="0" dirty="0" err="1">
              <a:ln>
                <a:noFill/>
              </a:ln>
              <a:solidFill>
                <a:schemeClr val="tx1"/>
              </a:solidFill>
              <a:effectLst/>
            </a:endParaRPr>
          </a:p>
          <a:p>
            <a:pPr marL="212725" indent="-212725" defTabSz="457200">
              <a:spcBef>
                <a:spcPts val="800"/>
              </a:spcBef>
              <a:buClrTx/>
              <a:buSzPct val="45000"/>
              <a:buFontTx/>
              <a:buNone/>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700" baseline="0" dirty="0" err="1">
                <a:solidFill>
                  <a:srgbClr val="000000"/>
                </a:solidFill>
              </a:rPr>
              <a:t>Валідація HTML-документа призначена для виявлення помилок у синтаксисі веб-сторінки та розбіжностей зі специфікацією HTML. Відповідно, програма або система для такої перевірки називається валідатором. Умовно їх ділять на онлайн та локальні. Онлайн-валідатори призначені для перевірки сторінок за допомогою браузера через Інтернет, а локальні використовуються для перевірки документів на поточному комп'ютері.</a:t>
            </a:r>
            <a:endParaRPr lang="en-US" altLang="x-none" sz="1700" baseline="0" dirty="0" err="1">
              <a:solidFill>
                <a:srgbClr val="000000"/>
              </a:solidFill>
            </a:endParaRPr>
          </a:p>
          <a:p>
            <a:pPr marL="212725" indent="-212725" defTabSz="457200">
              <a:spcBef>
                <a:spcPts val="800"/>
              </a:spcBef>
              <a:buClrTx/>
              <a:buSzPct val="45000"/>
              <a:buFontTx/>
              <a:buNone/>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endParaRPr lang="en-US" altLang="x-none" b="1" baseline="0" dirty="0" err="1">
              <a:solidFill>
                <a:srgbClr val="000000"/>
              </a:solidFill>
            </a:endParaRPr>
          </a:p>
          <a:p>
            <a:pPr marL="212725" indent="-212725" defTabSz="457200">
              <a:spcBef>
                <a:spcPts val="800"/>
              </a:spcBef>
              <a:buClrTx/>
              <a:buSzPct val="45000"/>
              <a:buFontTx/>
              <a:buNone/>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b="1" baseline="0" dirty="0" err="1">
                <a:solidFill>
                  <a:srgbClr val="000000"/>
                </a:solidFill>
              </a:rPr>
              <a:t>ПРАКТИКА: перевірити код сторінки на валідацію.</a:t>
            </a:r>
            <a:endParaRPr lang="en-US" altLang="x-none" b="1"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Text Box 5324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Теги форматування</a:t>
            </a:r>
            <a:endParaRPr lang="ru-RU" altLang="x-none" sz="4200" dirty="0" err="1">
              <a:solidFill>
                <a:srgbClr val="FFFFFF"/>
              </a:solidFill>
              <a:ea typeface="Microsoft YaHei" panose="020B0503020204020204" charset="-122"/>
            </a:endParaRPr>
          </a:p>
        </p:txBody>
      </p:sp>
      <p:sp>
        <p:nvSpPr>
          <p:cNvPr id="53250" name="Text Box 53249"/>
          <p:cNvSpPr txBox="1"/>
          <p:nvPr/>
        </p:nvSpPr>
        <p:spPr>
          <a:xfrm>
            <a:off x="563245" y="1452880"/>
            <a:ext cx="7971155" cy="4566920"/>
          </a:xfrm>
          <a:prstGeom prst="rect">
            <a:avLst/>
          </a:prstGeom>
          <a:noFill/>
          <a:ln w="9525">
            <a:noFill/>
          </a:ln>
        </p:spPr>
        <p:txBody>
          <a:bodyPr wrap="square" lIns="91440" tIns="45720" rIns="91440" bIns="45720" anchor="t" anchorCtr="0"/>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&lt;b&gt; &lt;/b&gt;</a:t>
            </a:r>
            <a:r>
              <a:rPr lang="ru-RU" altLang="en-US" sz="1300" b="1" baseline="0" dirty="0" err="1">
                <a:solidFill>
                  <a:srgbClr val="000000"/>
                </a:solidFill>
              </a:rPr>
              <a:t>, </a:t>
            </a:r>
            <a:r>
              <a:rPr lang="en-US" altLang="x-none" sz="1300" b="1" baseline="0" dirty="0" err="1">
                <a:solidFill>
                  <a:srgbClr val="000000"/>
                </a:solidFill>
              </a:rPr>
              <a:t>&lt;strong&gt; &lt;/strong&gt; - напівжирний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&lt;i&gt; &lt;/i&gt; - курсивний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&lt;u&gt; &lt;/u&gt; - підкреслений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&lt;s&gt; &lt;/s&gt;</a:t>
            </a:r>
            <a:r>
              <a:rPr lang="ru-RU" altLang="en-US" sz="1300" b="1" baseline="0" dirty="0" err="1">
                <a:solidFill>
                  <a:srgbClr val="000000"/>
                </a:solidFill>
              </a:rPr>
              <a:t>, </a:t>
            </a:r>
            <a:r>
              <a:rPr lang="en-US" altLang="x-none" sz="1300" b="1" baseline="0" dirty="0" err="1">
                <a:solidFill>
                  <a:srgbClr val="000000"/>
                </a:solidFill>
              </a:rPr>
              <a:t>&lt;strike&gt; &lt;/strike&gt; - закреслений текст - застарілий</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&lt;small&gt; &lt;/small&gt; - маленький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&lt;big&gt; &lt;/big&gt; - великий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&lt;sup&gt; &lt;/sup&gt; - верхній індекс - a &lt;sup&gt;2&lt;/sup&gt;</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&lt;sub&gt; &lt;/sub&gt; - нижній індекс - H &lt;sub&gt;2&lt;/sub&gt; O</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&lt;tt&gt; &lt;/tt&gt;</a:t>
            </a:r>
            <a:r>
              <a:rPr lang="ru-RU" altLang="en-US" sz="1300" b="1" baseline="0" dirty="0" err="1">
                <a:solidFill>
                  <a:srgbClr val="000000"/>
                </a:solidFill>
              </a:rPr>
              <a:t>, </a:t>
            </a:r>
            <a:r>
              <a:rPr lang="en-US" altLang="x-none" sz="1300" b="1" baseline="0" dirty="0" err="1">
                <a:solidFill>
                  <a:srgbClr val="000000"/>
                </a:solidFill>
              </a:rPr>
              <a:t>&lt;code&gt; &lt;/code&gt; - моноширинний текст</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&lt;br&gt; - перехід на наступний рядок</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&lt;hr&gt; - лінія</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&lt;pre&gt; &lt;/pre&gt; - враховує всі пробіли, табуляцію та перехід на наступний рядок</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атрибут align="left", "center", "right", "justify" - вважається застарілим</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&lt;abbr&gt; &lt;/abbr&gt; - абревіатура</a:t>
            </a:r>
            <a:endParaRPr lang="en-US" altLang="x-none" sz="1300" b="1"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1300" b="1" baseline="0" dirty="0" err="1">
                <a:solidFill>
                  <a:srgbClr val="000000"/>
                </a:solidFill>
              </a:rPr>
              <a:t>&lt;cite&gt; &lt;/cite&gt;</a:t>
            </a:r>
            <a:r>
              <a:rPr lang="ru-RU" altLang="en-US" sz="1300" b="1" baseline="0" dirty="0" err="1">
                <a:solidFill>
                  <a:srgbClr val="000000"/>
                </a:solidFill>
              </a:rPr>
              <a:t>, </a:t>
            </a:r>
            <a:r>
              <a:rPr lang="en-US" altLang="x-none" sz="1300" b="1" baseline="0" dirty="0" err="1">
                <a:solidFill>
                  <a:srgbClr val="000000"/>
                </a:solidFill>
              </a:rPr>
              <a:t>&lt;em&gt; &lt;/em&gt; - цитата, акцент на даній фразі</a:t>
            </a:r>
            <a:endParaRPr lang="en-US" altLang="x-none" sz="1300" b="1"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dirty="0" err="1">
                <a:solidFill>
                  <a:srgbClr val="FFFFFF"/>
                </a:solidFill>
                <a:ea typeface="Microsoft YaHei" panose="020B0503020204020204" charset="-122"/>
              </a:rPr>
              <a:t>Chrome DevTools</a:t>
            </a:r>
            <a:endParaRPr lang="en-US" sz="4200" dirty="0" err="1">
              <a:solidFill>
                <a:srgbClr val="FFFFFF"/>
              </a:solidFill>
              <a:ea typeface="Microsoft YaHei" panose="020B0503020204020204" charset="-122"/>
            </a:endParaRPr>
          </a:p>
        </p:txBody>
      </p:sp>
      <p:sp>
        <p:nvSpPr>
          <p:cNvPr id="50178" name="Text Box 50177"/>
          <p:cNvSpPr txBox="1"/>
          <p:nvPr/>
        </p:nvSpPr>
        <p:spPr>
          <a:xfrm>
            <a:off x="534035" y="1462405"/>
            <a:ext cx="8000365" cy="4557395"/>
          </a:xfrm>
          <a:prstGeom prst="rect">
            <a:avLst/>
          </a:prstGeom>
          <a:noFill/>
          <a:ln w="9525">
            <a:noFill/>
          </a:ln>
        </p:spPr>
        <p:txBody>
          <a:bodyPr wrap="square" lIns="91440" tIns="45720" rIns="91440" bIns="45720" anchor="t" anchorCtr="0"/>
          <a:p>
            <a:pPr defTabSz="457200">
              <a:buClrTx/>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000" baseline="0" dirty="0" err="1">
                <a:solidFill>
                  <a:srgbClr val="000000"/>
                </a:solidFill>
              </a:rPr>
              <a:t>Chrome DevTools — це потужний інструмент для розробників, який надає багато можливостей для роботи з вебсторінками та вебдодатками. Ось основні речі, які можна робити за допомогою DevTools:</a:t>
            </a:r>
            <a:endParaRPr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000" baseline="0" dirty="0" err="1">
                <a:solidFill>
                  <a:srgbClr val="000000"/>
                </a:solidFill>
              </a:rPr>
              <a:t>Перегляд і редагування HTML/CSS</a:t>
            </a:r>
            <a:r>
              <a:rPr lang="ru-RU" sz="2000" baseline="0" dirty="0" err="1">
                <a:solidFill>
                  <a:srgbClr val="000000"/>
                </a:solidFill>
              </a:rPr>
              <a:t> - можна переглядати і редагувати HTML-код сторінки, </a:t>
            </a:r>
            <a:r>
              <a:rPr sz="2000" baseline="0" dirty="0" err="1">
                <a:solidFill>
                  <a:srgbClr val="000000"/>
                </a:solidFill>
              </a:rPr>
              <a:t>можна додавати, змінювати або видаляти CSS-властивості для швидкого налаштування стилів сторінки прямо в браузері</a:t>
            </a:r>
            <a:endParaRPr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000" baseline="0" dirty="0" err="1">
                <a:solidFill>
                  <a:srgbClr val="000000"/>
                </a:solidFill>
              </a:rPr>
              <a:t>Відлагодження JavaScript</a:t>
            </a:r>
            <a:r>
              <a:rPr lang="ru-RU" sz="2000" baseline="0" dirty="0" err="1">
                <a:solidFill>
                  <a:srgbClr val="000000"/>
                </a:solidFill>
              </a:rPr>
              <a:t> -  вкладку </a:t>
            </a:r>
            <a:r>
              <a:rPr lang="en-US" sz="2000" baseline="0" dirty="0" err="1">
                <a:solidFill>
                  <a:srgbClr val="000000"/>
                </a:solidFill>
              </a:rPr>
              <a:t>Console </a:t>
            </a:r>
            <a:r>
              <a:rPr lang="ru-RU" sz="2000" baseline="0" dirty="0" err="1">
                <a:solidFill>
                  <a:srgbClr val="000000"/>
                </a:solidFill>
              </a:rPr>
              <a:t>можна використати для виводу логів і відлагодження коду. Тут можна вводити команди JavaScript, переглядати повідомлення про помилки і отримувати інформацію про виконання коду.</a:t>
            </a:r>
            <a:endParaRPr lang="ru-RU"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000" baseline="0" dirty="0" err="1">
                <a:solidFill>
                  <a:srgbClr val="000000"/>
                </a:solidFill>
              </a:rPr>
              <a:t>Емуляція пристроїв і умов мережі</a:t>
            </a:r>
            <a:endParaRPr sz="2000" baseline="0" dirty="0" err="1">
              <a:solidFill>
                <a:srgbClr val="000000"/>
              </a:solidFill>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000" baseline="0" dirty="0" err="1">
                <a:solidFill>
                  <a:srgbClr val="000000"/>
                </a:solidFill>
              </a:rPr>
              <a:t>Моніторинг подій</a:t>
            </a:r>
            <a:endParaRPr sz="20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200" dirty="0" err="1">
                <a:solidFill>
                  <a:srgbClr val="FFFFFF"/>
                </a:solidFill>
                <a:ea typeface="Microsoft YaHei" panose="020B0503020204020204" charset="-122"/>
              </a:rPr>
              <a:t>F12. E</a:t>
            </a:r>
            <a:r>
              <a:rPr lang="ru-RU" altLang="en-US" sz="4200" dirty="0" err="1">
                <a:solidFill>
                  <a:srgbClr val="FFFFFF"/>
                </a:solidFill>
                <a:ea typeface="Microsoft YaHei" panose="020B0503020204020204" charset="-122"/>
              </a:rPr>
              <a:t>лементи</a:t>
            </a:r>
            <a:endParaRPr lang="ru-RU" altLang="en-US" sz="4200" dirty="0" err="1">
              <a:solidFill>
                <a:srgbClr val="FFFFFF"/>
              </a:solidFill>
              <a:ea typeface="Microsoft YaHei" panose="020B0503020204020204" charset="-122"/>
            </a:endParaRPr>
          </a:p>
        </p:txBody>
      </p:sp>
      <p:sp>
        <p:nvSpPr>
          <p:cNvPr id="50178" name="Text Box 50177"/>
          <p:cNvSpPr txBox="1"/>
          <p:nvPr/>
        </p:nvSpPr>
        <p:spPr>
          <a:xfrm>
            <a:off x="534035" y="1462405"/>
            <a:ext cx="8000365" cy="4557395"/>
          </a:xfrm>
          <a:prstGeom prst="rect">
            <a:avLst/>
          </a:prstGeom>
          <a:noFill/>
          <a:ln w="9525">
            <a:noFill/>
          </a:ln>
        </p:spPr>
        <p:txBody>
          <a:bodyPr wrap="square" lIns="91440" tIns="45720" rIns="91440" bIns="45720" anchor="t" anchorCtr="0"/>
          <a:p>
            <a:pPr defTabSz="457200">
              <a:buClrTx/>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sz="2000" baseline="0" dirty="0" err="1">
              <a:solidFill>
                <a:srgbClr val="000000"/>
              </a:solidFill>
            </a:endParaRPr>
          </a:p>
        </p:txBody>
      </p:sp>
      <p:pic>
        <p:nvPicPr>
          <p:cNvPr id="2" name="Picture 1" descr="Снимок экрана 2024-11-04 131617"/>
          <p:cNvPicPr>
            <a:picLocks noChangeAspect="1"/>
          </p:cNvPicPr>
          <p:nvPr/>
        </p:nvPicPr>
        <p:blipFill>
          <a:blip r:embed="rId1"/>
          <a:stretch>
            <a:fillRect/>
          </a:stretch>
        </p:blipFill>
        <p:spPr>
          <a:xfrm>
            <a:off x="116840" y="2303780"/>
            <a:ext cx="9144000" cy="2131060"/>
          </a:xfrm>
          <a:prstGeom prst="rect">
            <a:avLst/>
          </a:prstGeom>
        </p:spPr>
      </p:pic>
      <p:sp>
        <p:nvSpPr>
          <p:cNvPr id="3" name="Text Box 2"/>
          <p:cNvSpPr txBox="1"/>
          <p:nvPr/>
        </p:nvSpPr>
        <p:spPr>
          <a:xfrm>
            <a:off x="611505" y="5003800"/>
            <a:ext cx="4572000" cy="398780"/>
          </a:xfrm>
          <a:prstGeom prst="rect">
            <a:avLst/>
          </a:prstGeom>
          <a:noFill/>
        </p:spPr>
        <p:txBody>
          <a:bodyPr wrap="square" rtlCol="0" anchor="t">
            <a:spAutoFit/>
          </a:bodyPr>
          <a:p>
            <a:r>
              <a:rPr lang="ru-RU" sz="2000" dirty="0" err="1">
                <a:solidFill>
                  <a:srgbClr val="000000"/>
                </a:solidFill>
                <a:sym typeface="+mn-ea"/>
              </a:rPr>
              <a:t>ПРАКТИКА</a:t>
            </a:r>
            <a:endParaRPr lang="ru-RU" sz="2000" dirty="0" err="1">
              <a:solidFill>
                <a:srgbClr val="000000"/>
              </a:solidFill>
              <a:sym typeface="+mn-e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 Box 143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Що таке HTML</a:t>
            </a:r>
            <a:endParaRPr lang="ru-RU" altLang="x-none" sz="4200" dirty="0" err="1">
              <a:solidFill>
                <a:srgbClr val="FFFFFF"/>
              </a:solidFill>
              <a:ea typeface="Microsoft YaHei" panose="020B0503020204020204" charset="-122"/>
            </a:endParaRPr>
          </a:p>
        </p:txBody>
      </p:sp>
      <p:sp>
        <p:nvSpPr>
          <p:cNvPr id="14338" name="Text Box 14337"/>
          <p:cNvSpPr txBox="1"/>
          <p:nvPr/>
        </p:nvSpPr>
        <p:spPr>
          <a:xfrm>
            <a:off x="521970" y="1448435"/>
            <a:ext cx="7924800" cy="4419600"/>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100" dirty="0" err="1">
                <a:solidFill>
                  <a:srgbClr val="000000"/>
                </a:solidFill>
                <a:ea typeface="Microsoft YaHei" panose="020B0503020204020204" charset="-122"/>
              </a:rPr>
              <a:t>Отже, ми починаємо вивчення курсу основ web-розробки, який познайомить вас з основами розмітки тексту за допомогою сучасної технології </a:t>
            </a:r>
            <a:r>
              <a:rPr lang="en-US" altLang="x-none" sz="2100" b="1" dirty="0" err="1">
                <a:solidFill>
                  <a:srgbClr val="000000"/>
                </a:solidFill>
                <a:ea typeface="Microsoft YaHei" panose="020B0503020204020204" charset="-122"/>
              </a:rPr>
              <a:t>HTML</a:t>
            </a:r>
            <a:r>
              <a:rPr lang="en-US" altLang="x-none" sz="2100" dirty="0" err="1">
                <a:solidFill>
                  <a:srgbClr val="000000"/>
                </a:solidFill>
                <a:ea typeface="Microsoft YaHei" panose="020B0503020204020204" charset="-122"/>
              </a:rPr>
              <a:t>. Також ми вивчимо можливості візуального оформлення елементів web-сторінок за допомогою каскадних стильових таблиць - </a:t>
            </a:r>
            <a:r>
              <a:rPr lang="en-US" altLang="x-none" sz="2100" b="1" dirty="0" err="1">
                <a:solidFill>
                  <a:srgbClr val="000000"/>
                </a:solidFill>
                <a:ea typeface="Microsoft YaHei" panose="020B0503020204020204" charset="-122"/>
              </a:rPr>
              <a:t>CSS</a:t>
            </a:r>
            <a:r>
              <a:rPr lang="en-US" altLang="x-none" sz="2100" dirty="0" err="1">
                <a:solidFill>
                  <a:srgbClr val="000000"/>
                </a:solidFill>
                <a:ea typeface="Microsoft YaHei" panose="020B0503020204020204" charset="-122"/>
              </a:rPr>
              <a:t>, i </a:t>
            </a:r>
            <a:r>
              <a:rPr lang="ru-RU" altLang="en-US" sz="2100" dirty="0" err="1">
                <a:solidFill>
                  <a:srgbClr val="000000"/>
                </a:solidFill>
                <a:ea typeface="Microsoft YaHei" panose="020B0503020204020204" charset="-122"/>
              </a:rPr>
              <a:t>нав</a:t>
            </a:r>
            <a:r>
              <a:rPr lang="en-US" altLang="en-US" sz="2100" dirty="0" err="1">
                <a:solidFill>
                  <a:srgbClr val="000000"/>
                </a:solidFill>
                <a:ea typeface="Microsoft YaHei" panose="020B0503020204020204" charset="-122"/>
              </a:rPr>
              <a:t>i</a:t>
            </a:r>
            <a:r>
              <a:rPr lang="ru-RU" altLang="en-US" sz="2100" dirty="0" err="1">
                <a:solidFill>
                  <a:srgbClr val="000000"/>
                </a:solidFill>
                <a:ea typeface="Microsoft YaHei" panose="020B0503020204020204" charset="-122"/>
              </a:rPr>
              <a:t>ть трошки </a:t>
            </a:r>
            <a:r>
              <a:rPr lang="en-US" altLang="x-none" sz="2100" dirty="0" err="1">
                <a:solidFill>
                  <a:srgbClr val="000000"/>
                </a:solidFill>
                <a:ea typeface="Microsoft YaHei" panose="020B0503020204020204" charset="-122"/>
              </a:rPr>
              <a:t>«вдихнемо життя» в сайт за допомогою мови програмування JavaScript. </a:t>
            </a:r>
            <a:endParaRPr lang="en-US" altLang="x-none" sz="2100" dirty="0" err="1">
              <a:solidFill>
                <a:srgbClr val="000000"/>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2100" dirty="0" err="1">
              <a:solidFill>
                <a:srgbClr val="000000"/>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100" b="1" dirty="0" err="1">
                <a:solidFill>
                  <a:srgbClr val="000000"/>
                </a:solidFill>
                <a:ea typeface="Microsoft YaHei" panose="020B0503020204020204" charset="-122"/>
              </a:rPr>
              <a:t>HTML 5.3</a:t>
            </a:r>
            <a:r>
              <a:rPr lang="en-US" altLang="x-none" sz="2100" dirty="0" err="1">
                <a:solidFill>
                  <a:srgbClr val="000000"/>
                </a:solidFill>
                <a:ea typeface="Microsoft YaHei" panose="020B0503020204020204" charset="-122"/>
              </a:rPr>
              <a:t> - це </a:t>
            </a:r>
            <a:r>
              <a:rPr lang="ru-RU" altLang="x-none" sz="2100" dirty="0" err="1">
                <a:solidFill>
                  <a:srgbClr val="000000"/>
                </a:solidFill>
                <a:ea typeface="Microsoft YaHei" panose="020B0503020204020204" charset="-122"/>
              </a:rPr>
              <a:t>поточна </a:t>
            </a:r>
            <a:r>
              <a:rPr lang="en-US" altLang="x-none" sz="2100" dirty="0" err="1">
                <a:solidFill>
                  <a:srgbClr val="000000"/>
                </a:solidFill>
                <a:ea typeface="Microsoft YaHei" panose="020B0503020204020204" charset="-122"/>
              </a:rPr>
              <a:t>версія дуже популярної та широко розповсюдженої мови гіпертекстової розмітки (HTML - Hypertext Markup Language), побудована відповідно до правил розширюваної мови розмітки (XML - Extensible Markup Language). </a:t>
            </a:r>
            <a:endParaRPr lang="en-US" altLang="x-none" sz="21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200" dirty="0" err="1">
                <a:solidFill>
                  <a:srgbClr val="FFFFFF"/>
                </a:solidFill>
                <a:ea typeface="Microsoft YaHei" panose="020B0503020204020204" charset="-122"/>
              </a:rPr>
              <a:t>F12. </a:t>
            </a:r>
            <a:r>
              <a:rPr lang="ru-RU" altLang="en-US" sz="4200" dirty="0" err="1">
                <a:solidFill>
                  <a:srgbClr val="FFFFFF"/>
                </a:solidFill>
                <a:ea typeface="Microsoft YaHei" panose="020B0503020204020204" charset="-122"/>
              </a:rPr>
              <a:t>Пристрої</a:t>
            </a:r>
            <a:endParaRPr lang="ru-RU" altLang="en-US" sz="4200" dirty="0" err="1">
              <a:solidFill>
                <a:srgbClr val="FFFFFF"/>
              </a:solidFill>
              <a:ea typeface="Microsoft YaHei" panose="020B0503020204020204" charset="-122"/>
            </a:endParaRPr>
          </a:p>
        </p:txBody>
      </p:sp>
      <p:sp>
        <p:nvSpPr>
          <p:cNvPr id="50178" name="Text Box 50177"/>
          <p:cNvSpPr txBox="1"/>
          <p:nvPr/>
        </p:nvSpPr>
        <p:spPr>
          <a:xfrm>
            <a:off x="534035" y="1462405"/>
            <a:ext cx="8000365" cy="4557395"/>
          </a:xfrm>
          <a:prstGeom prst="rect">
            <a:avLst/>
          </a:prstGeom>
          <a:noFill/>
          <a:ln w="9525">
            <a:noFill/>
          </a:ln>
        </p:spPr>
        <p:txBody>
          <a:bodyPr wrap="square" lIns="91440" tIns="45720" rIns="91440" bIns="45720" anchor="t" anchorCtr="0"/>
          <a:p>
            <a:pPr defTabSz="457200">
              <a:buClrTx/>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sz="2000" baseline="0" dirty="0" err="1">
              <a:solidFill>
                <a:srgbClr val="000000"/>
              </a:solidFill>
            </a:endParaRPr>
          </a:p>
        </p:txBody>
      </p:sp>
      <p:pic>
        <p:nvPicPr>
          <p:cNvPr id="4" name="Picture 3" descr="Снимок экрана 2024-11-04 131939"/>
          <p:cNvPicPr>
            <a:picLocks noChangeAspect="1"/>
          </p:cNvPicPr>
          <p:nvPr/>
        </p:nvPicPr>
        <p:blipFill>
          <a:blip r:embed="rId1"/>
          <a:stretch>
            <a:fillRect/>
          </a:stretch>
        </p:blipFill>
        <p:spPr>
          <a:xfrm>
            <a:off x="116840" y="1628775"/>
            <a:ext cx="9144000" cy="4813300"/>
          </a:xfrm>
          <a:prstGeom prst="rect">
            <a:avLst/>
          </a:prstGeom>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ext Box 542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Практика :)</a:t>
            </a:r>
            <a:endParaRPr lang="ru-RU" altLang="x-none" sz="4200" dirty="0" err="1">
              <a:solidFill>
                <a:srgbClr val="FFFFFF"/>
              </a:solidFill>
              <a:ea typeface="Microsoft YaHei" panose="020B0503020204020204" charset="-122"/>
            </a:endParaRPr>
          </a:p>
        </p:txBody>
      </p:sp>
      <p:sp>
        <p:nvSpPr>
          <p:cNvPr id="54274" name="Text Box 54273"/>
          <p:cNvSpPr txBox="1"/>
          <p:nvPr/>
        </p:nvSpPr>
        <p:spPr>
          <a:xfrm>
            <a:off x="609600" y="1600200"/>
            <a:ext cx="7924800" cy="4419600"/>
          </a:xfrm>
          <a:prstGeom prst="rect">
            <a:avLst/>
          </a:prstGeom>
          <a:noFill/>
          <a:ln w="9525">
            <a:noFill/>
          </a:ln>
        </p:spPr>
        <p:txBody>
          <a:bodyPr/>
          <a:p>
            <a:endParaRPr lang="en-US"/>
          </a:p>
        </p:txBody>
      </p:sp>
      <p:sp>
        <p:nvSpPr>
          <p:cNvPr id="54275" name="Text Box 54274"/>
          <p:cNvSpPr txBox="1"/>
          <p:nvPr/>
        </p:nvSpPr>
        <p:spPr>
          <a:xfrm>
            <a:off x="41275" y="1089025"/>
            <a:ext cx="8015288" cy="914400"/>
          </a:xfrm>
          <a:prstGeom prst="rect">
            <a:avLst/>
          </a:prstGeom>
          <a:noFill/>
          <a:ln w="9525">
            <a:noFill/>
          </a:ln>
        </p:spPr>
        <p:txBody>
          <a:bodyPr/>
          <a:p>
            <a:endParaRPr lang="en-US"/>
          </a:p>
        </p:txBody>
      </p:sp>
      <p:sp>
        <p:nvSpPr>
          <p:cNvPr id="54276" name="Text Box 54275"/>
          <p:cNvSpPr txBox="1"/>
          <p:nvPr/>
        </p:nvSpPr>
        <p:spPr>
          <a:xfrm>
            <a:off x="455613" y="2460625"/>
            <a:ext cx="7924800" cy="4419600"/>
          </a:xfrm>
          <a:prstGeom prst="rect">
            <a:avLst/>
          </a:prstGeom>
          <a:noFill/>
          <a:ln w="9525">
            <a:noFill/>
          </a:ln>
        </p:spPr>
        <p:txBody>
          <a:bodyPr/>
          <a:p>
            <a:endParaRPr lang="en-US"/>
          </a:p>
        </p:txBody>
      </p:sp>
      <p:pic>
        <p:nvPicPr>
          <p:cNvPr id="54277" name="Picture 54276"/>
          <p:cNvPicPr>
            <a:picLocks noChangeAspect="1"/>
          </p:cNvPicPr>
          <p:nvPr/>
        </p:nvPicPr>
        <p:blipFill>
          <a:blip r:embed="rId1"/>
          <a:stretch>
            <a:fillRect/>
          </a:stretch>
        </p:blipFill>
        <p:spPr>
          <a:xfrm>
            <a:off x="92075" y="2038350"/>
            <a:ext cx="9032875" cy="4297363"/>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ext Box 55296"/>
          <p:cNvSpPr txBox="1"/>
          <p:nvPr/>
        </p:nvSpPr>
        <p:spPr>
          <a:xfrm>
            <a:off x="195580" y="228600"/>
            <a:ext cx="9014460"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ДЗ. Сайт-визит</a:t>
            </a:r>
            <a:r>
              <a:rPr lang="en-US" altLang="x-none" sz="4200" dirty="0" err="1">
                <a:solidFill>
                  <a:srgbClr val="FFFFFF"/>
                </a:solidFill>
                <a:ea typeface="Microsoft YaHei" panose="020B0503020204020204" charset="-122"/>
              </a:rPr>
              <a:t>i</a:t>
            </a:r>
            <a:r>
              <a:rPr lang="ru-RU" altLang="x-none" sz="4200" dirty="0" err="1">
                <a:solidFill>
                  <a:srgbClr val="FFFFFF"/>
                </a:solidFill>
                <a:ea typeface="Microsoft YaHei" panose="020B0503020204020204" charset="-122"/>
              </a:rPr>
              <a:t>вка</a:t>
            </a:r>
            <a:endParaRPr lang="ru-RU" altLang="x-none" sz="4200" dirty="0" err="1">
              <a:solidFill>
                <a:srgbClr val="FFFFFF"/>
              </a:solidFill>
              <a:ea typeface="Microsoft YaHei" panose="020B0503020204020204" charset="-122"/>
            </a:endParaRPr>
          </a:p>
        </p:txBody>
      </p:sp>
      <p:sp>
        <p:nvSpPr>
          <p:cNvPr id="55298" name="Rectangles 55297"/>
          <p:cNvSpPr/>
          <p:nvPr/>
        </p:nvSpPr>
        <p:spPr>
          <a:xfrm>
            <a:off x="609600" y="1600200"/>
            <a:ext cx="7924800" cy="4419600"/>
          </a:xfrm>
          <a:prstGeom prst="rect">
            <a:avLst/>
          </a:prstGeom>
          <a:noFill/>
          <a:ln w="9525">
            <a:noFill/>
          </a:ln>
        </p:spPr>
        <p:txBody>
          <a:bodyPr/>
          <a:p>
            <a:endParaRPr lang="en-US"/>
          </a:p>
        </p:txBody>
      </p:sp>
      <p:sp>
        <p:nvSpPr>
          <p:cNvPr id="3" name="Text Box 2"/>
          <p:cNvSpPr txBox="1"/>
          <p:nvPr/>
        </p:nvSpPr>
        <p:spPr>
          <a:xfrm>
            <a:off x="566420" y="1448435"/>
            <a:ext cx="8010525" cy="4092575"/>
          </a:xfrm>
          <a:prstGeom prst="rect">
            <a:avLst/>
          </a:prstGeom>
          <a:noFill/>
        </p:spPr>
        <p:txBody>
          <a:bodyPr wrap="square" rtlCol="0" anchor="t">
            <a:spAutoFit/>
          </a:bodyPr>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Створіть сторінку, що описує </a:t>
            </a:r>
            <a:r>
              <a:rPr lang="ru-RU" altLang="x-none" sz="2000" dirty="0" err="1">
                <a:solidFill>
                  <a:srgbClr val="000000"/>
                </a:solidFill>
                <a:sym typeface="+mn-ea"/>
              </a:rPr>
              <a:t>Вас, або </a:t>
            </a:r>
            <a:r>
              <a:rPr altLang="x-none" sz="2000" dirty="0" err="1">
                <a:solidFill>
                  <a:srgbClr val="000000"/>
                </a:solidFill>
                <a:sym typeface="+mn-ea"/>
              </a:rPr>
              <a:t>вигаданого персонажа, використовуючи відомі вам теги та базові атрибути HTML. Намагайтеся, щоб сторінка виглядала як невелика біографія або візитка, яка містить наступні елементи:</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Заголовок сторінки — використовуйте тег h1 для імені персонажа (наприклад, "Джон Сміт")</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Фотографія персонажа — додайте фото персонажа за допомогою тега img, використовуючи атрибути src та alt</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Короткий опис — за допомогою тега p напишіть абзац, що описує, ким є цей персонаж (наприклад, чим займається чи що любить)</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Контактна інформація — додайте розділ з контактами з підзаголовком h1 або h2</a:t>
            </a:r>
            <a:endParaRPr altLang="x-none" sz="2000" dirty="0" err="1">
              <a:solidFill>
                <a:srgbClr val="000000"/>
              </a:solidFill>
              <a:sym typeface="+mn-e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ext Box 55296"/>
          <p:cNvSpPr txBox="1"/>
          <p:nvPr/>
        </p:nvSpPr>
        <p:spPr>
          <a:xfrm>
            <a:off x="195580" y="228600"/>
            <a:ext cx="9014460"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ДЗ. </a:t>
            </a:r>
            <a:r>
              <a:rPr lang="ru-RU" sz="4200" dirty="0" err="1">
                <a:solidFill>
                  <a:srgbClr val="FFFFFF"/>
                </a:solidFill>
                <a:ea typeface="Microsoft YaHei" panose="020B0503020204020204" charset="-122"/>
              </a:rPr>
              <a:t>Побажання до контенту</a:t>
            </a:r>
            <a:endParaRPr lang="ru-RU" sz="4200" dirty="0" err="1">
              <a:solidFill>
                <a:srgbClr val="FFFFFF"/>
              </a:solidFill>
              <a:ea typeface="Microsoft YaHei" panose="020B0503020204020204" charset="-122"/>
            </a:endParaRPr>
          </a:p>
        </p:txBody>
      </p:sp>
      <p:sp>
        <p:nvSpPr>
          <p:cNvPr id="55298" name="Rectangles 55297"/>
          <p:cNvSpPr/>
          <p:nvPr/>
        </p:nvSpPr>
        <p:spPr>
          <a:xfrm>
            <a:off x="609600" y="1600200"/>
            <a:ext cx="7924800" cy="4419600"/>
          </a:xfrm>
          <a:prstGeom prst="rect">
            <a:avLst/>
          </a:prstGeom>
          <a:noFill/>
          <a:ln w="9525">
            <a:noFill/>
          </a:ln>
        </p:spPr>
        <p:txBody>
          <a:bodyPr/>
          <a:p>
            <a:endParaRPr lang="en-US"/>
          </a:p>
        </p:txBody>
      </p:sp>
      <p:sp>
        <p:nvSpPr>
          <p:cNvPr id="3" name="Text Box 2"/>
          <p:cNvSpPr txBox="1"/>
          <p:nvPr/>
        </p:nvSpPr>
        <p:spPr>
          <a:xfrm>
            <a:off x="566420" y="1448435"/>
            <a:ext cx="8010525" cy="4092575"/>
          </a:xfrm>
          <a:prstGeom prst="rect">
            <a:avLst/>
          </a:prstGeom>
          <a:noFill/>
        </p:spPr>
        <p:txBody>
          <a:bodyPr wrap="square" rtlCol="0" anchor="t">
            <a:spAutoFit/>
          </a:bodyPr>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Лінія-роздільник — використайте тег hr, щоб відокремити контактну інформацію від основного опису персонажа</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Цитати персонажа — створіть секцію "Улюблені цитати" з кількома рядками тексту, де кожна цитата буде особливо оформлена</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Використовуйте теги b, i та u, щоб підкреслити ключові слова, виділити важливі фрази та зробити текст виразнішим</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Список інтересів персонажа — створіть ще одну секцію з підзаголовком (наприклад, "Інтереси"), де перелічіть захоплення чи хобі персонажа</a:t>
            </a:r>
            <a:endParaRPr altLang="x-none" sz="2000" dirty="0" err="1">
              <a:solidFill>
                <a:srgbClr val="000000"/>
              </a:solidFill>
              <a:sym typeface="+mn-ea"/>
            </a:endParaRPr>
          </a:p>
          <a:p>
            <a:pPr marL="342900" indent="-342900" defTabSz="457200">
              <a:buClrTx/>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altLang="x-none" sz="2000" dirty="0" err="1">
                <a:solidFill>
                  <a:srgbClr val="000000"/>
                </a:solidFill>
                <a:sym typeface="+mn-ea"/>
              </a:rPr>
              <a:t>Посилання на детальну біографію — в кінці додайте посилання (тег a) з текстом "Дізнатися більше" та атрибутом href, яке веде на іншу сторінку чи документ</a:t>
            </a:r>
            <a:endParaRPr altLang="x-none" sz="2000" dirty="0" err="1">
              <a:solidFill>
                <a:srgbClr val="000000"/>
              </a:solidFill>
              <a:sym typeface="+mn-e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ext Box 563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Вимоги до ДЗ</a:t>
            </a:r>
            <a:endParaRPr lang="ru-RU" altLang="x-none" sz="4200" dirty="0" err="1">
              <a:solidFill>
                <a:srgbClr val="FFFFFF"/>
              </a:solidFill>
              <a:ea typeface="Microsoft YaHei" panose="020B0503020204020204" charset="-122"/>
            </a:endParaRPr>
          </a:p>
        </p:txBody>
      </p:sp>
      <p:sp>
        <p:nvSpPr>
          <p:cNvPr id="56322" name="Text Box 56321"/>
          <p:cNvSpPr txBox="1"/>
          <p:nvPr/>
        </p:nvSpPr>
        <p:spPr>
          <a:xfrm>
            <a:off x="609600" y="1600200"/>
            <a:ext cx="7924800" cy="4419600"/>
          </a:xfrm>
          <a:prstGeom prst="rect">
            <a:avLst/>
          </a:prstGeom>
          <a:noFill/>
          <a:ln w="9525">
            <a:noFill/>
          </a:ln>
        </p:spPr>
        <p:txBody>
          <a:bodyPr wrap="square" lIns="91440" tIns="45720" rIns="91440" bIns="45720" anchor="t" anchorCtr="0"/>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На сторінці повинно бути не менше 5 абзаців тексту</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На сторінці повинно бути не менше 1 картинки, яка обтікає текст</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Повинно бути не менше 5 посилань, які ведуть на інші сайти</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+1 бал за використання списку</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+1 бал за використання табличної верстки</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Домашнє завдання надсилаємо на майстат </a:t>
            </a:r>
            <a:r>
              <a:rPr lang="ru-RU" altLang="en-US" sz="2000" baseline="0" dirty="0" err="1">
                <a:solidFill>
                  <a:srgbClr val="000000"/>
                </a:solidFill>
              </a:rPr>
              <a:t>(окремо в</a:t>
            </a:r>
            <a:r>
              <a:rPr lang="en-US" altLang="en-US" sz="2000" baseline="0" dirty="0" err="1">
                <a:solidFill>
                  <a:srgbClr val="000000"/>
                </a:solidFill>
              </a:rPr>
              <a:t>i</a:t>
            </a:r>
            <a:r>
              <a:rPr lang="ru-RU" altLang="en-US" sz="2000" baseline="0" dirty="0" err="1">
                <a:solidFill>
                  <a:srgbClr val="000000"/>
                </a:solidFill>
              </a:rPr>
              <a:t>д ДЗ по </a:t>
            </a:r>
            <a:r>
              <a:rPr lang="en-US" altLang="en-US" sz="2000" baseline="0" dirty="0" err="1">
                <a:solidFill>
                  <a:srgbClr val="000000"/>
                </a:solidFill>
              </a:rPr>
              <a:t>Python!) </a:t>
            </a:r>
            <a:r>
              <a:rPr lang="en-US" altLang="x-none" sz="2000" baseline="0" dirty="0" err="1">
                <a:solidFill>
                  <a:srgbClr val="000000"/>
                </a:solidFill>
              </a:rPr>
              <a:t>як один файл у форматі .html / .txt, або архівом (якщо картинка локальна)</a:t>
            </a:r>
            <a:endParaRPr lang="en-US" altLang="x-none" sz="2000" baseline="0" dirty="0" err="1">
              <a:solidFill>
                <a:srgbClr val="000000"/>
              </a:solidFill>
            </a:endParaRPr>
          </a:p>
          <a:p>
            <a:pPr marL="212725" indent="-212725" defTabSz="457200">
              <a:spcBef>
                <a:spcPts val="800"/>
              </a:spcBef>
              <a:buSzPct val="45000"/>
              <a:buFont typeface="Wingdings" panose="05000000000000000000" pitchFamily="2" charset="2"/>
              <a:buChar char=""/>
              <a:tabLst>
                <a:tab pos="212725" algn="l"/>
                <a:tab pos="669925" algn="l"/>
                <a:tab pos="1127125" algn="l"/>
                <a:tab pos="1584325" algn="l"/>
                <a:tab pos="2041525" algn="l"/>
                <a:tab pos="2498725" algn="l"/>
                <a:tab pos="2955925" algn="l"/>
                <a:tab pos="3413125" algn="l"/>
                <a:tab pos="3870325" algn="l"/>
                <a:tab pos="4327525" algn="l"/>
                <a:tab pos="4784725" algn="l"/>
                <a:tab pos="5241925" algn="l"/>
                <a:tab pos="5699125" algn="l"/>
                <a:tab pos="6156325" algn="l"/>
                <a:tab pos="6613525" algn="l"/>
                <a:tab pos="7070725" algn="l"/>
                <a:tab pos="7527925" algn="l"/>
                <a:tab pos="7985125" algn="l"/>
                <a:tab pos="8442325" algn="l"/>
                <a:tab pos="8899525" algn="l"/>
                <a:tab pos="9356725" algn="l"/>
              </a:tabLst>
            </a:pPr>
            <a:r>
              <a:rPr lang="en-US" altLang="x-none" sz="2000" baseline="0" dirty="0" err="1">
                <a:solidFill>
                  <a:srgbClr val="000000"/>
                </a:solidFill>
              </a:rPr>
              <a:t>По всіх питаннях пишемо в бесіду/особисті повідомлення телеграм @sunmeat </a:t>
            </a:r>
            <a:r>
              <a:rPr lang="ru-RU" altLang="x-none" sz="2000" baseline="0" dirty="0" err="1">
                <a:solidFill>
                  <a:srgbClr val="000000"/>
                </a:solidFill>
              </a:rPr>
              <a:t>в режим</a:t>
            </a:r>
            <a:r>
              <a:rPr lang="en-US" altLang="x-none" sz="2000" baseline="0" dirty="0" err="1">
                <a:solidFill>
                  <a:srgbClr val="000000"/>
                </a:solidFill>
              </a:rPr>
              <a:t>i 24/7</a:t>
            </a:r>
            <a:endParaRPr lang="en-US" altLang="x-none" sz="2000" baseline="0" dirty="0" err="1">
              <a:solidFill>
                <a:srgbClr val="000000"/>
              </a:solidFill>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Приклад виконаного ДЗ</a:t>
            </a:r>
            <a:endParaRPr lang="ru-RU" altLang="x-none" sz="4200" dirty="0" err="1">
              <a:solidFill>
                <a:srgbClr val="FFFFFF"/>
              </a:solidFill>
              <a:ea typeface="Microsoft YaHei" panose="020B0503020204020204" charset="-122"/>
            </a:endParaRPr>
          </a:p>
        </p:txBody>
      </p:sp>
      <p:sp>
        <p:nvSpPr>
          <p:cNvPr id="57346" name="Text Box 57345"/>
          <p:cNvSpPr txBox="1"/>
          <p:nvPr/>
        </p:nvSpPr>
        <p:spPr>
          <a:xfrm>
            <a:off x="609600" y="1600200"/>
            <a:ext cx="7924800" cy="4419600"/>
          </a:xfrm>
          <a:prstGeom prst="rect">
            <a:avLst/>
          </a:prstGeom>
          <a:noFill/>
          <a:ln w="9525">
            <a:noFill/>
          </a:ln>
        </p:spPr>
        <p:txBody>
          <a:bodyPr/>
          <a:p>
            <a:endParaRPr lang="en-US"/>
          </a:p>
        </p:txBody>
      </p:sp>
      <p:sp>
        <p:nvSpPr>
          <p:cNvPr id="57347" name="Text Box 57346"/>
          <p:cNvSpPr txBox="1"/>
          <p:nvPr/>
        </p:nvSpPr>
        <p:spPr>
          <a:xfrm>
            <a:off x="41275" y="1089025"/>
            <a:ext cx="8015288" cy="914400"/>
          </a:xfrm>
          <a:prstGeom prst="rect">
            <a:avLst/>
          </a:prstGeom>
          <a:noFill/>
          <a:ln w="9525">
            <a:noFill/>
          </a:ln>
        </p:spPr>
        <p:txBody>
          <a:bodyPr/>
          <a:p>
            <a:endParaRPr lang="en-US"/>
          </a:p>
        </p:txBody>
      </p:sp>
      <p:sp>
        <p:nvSpPr>
          <p:cNvPr id="57348" name="Text Box 57347"/>
          <p:cNvSpPr txBox="1"/>
          <p:nvPr/>
        </p:nvSpPr>
        <p:spPr>
          <a:xfrm>
            <a:off x="455613" y="2460625"/>
            <a:ext cx="7924800" cy="4419600"/>
          </a:xfrm>
          <a:prstGeom prst="rect">
            <a:avLst/>
          </a:prstGeom>
          <a:noFill/>
          <a:ln w="9525">
            <a:noFill/>
          </a:ln>
        </p:spPr>
        <p:txBody>
          <a:bodyPr/>
          <a:p>
            <a:endParaRPr lang="en-US"/>
          </a:p>
        </p:txBody>
      </p:sp>
      <p:pic>
        <p:nvPicPr>
          <p:cNvPr id="2" name="Picture 1" descr="Снимок экрана 2024-11-04 130348"/>
          <p:cNvPicPr>
            <a:picLocks noChangeAspect="1"/>
          </p:cNvPicPr>
          <p:nvPr/>
        </p:nvPicPr>
        <p:blipFill>
          <a:blip r:embed="rId1"/>
          <a:stretch>
            <a:fillRect/>
          </a:stretch>
        </p:blipFill>
        <p:spPr>
          <a:xfrm>
            <a:off x="116840" y="1717675"/>
            <a:ext cx="9144000" cy="4558030"/>
          </a:xfrm>
          <a:prstGeom prst="rect">
            <a:avLst/>
          </a:prstGeom>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Приклад виконаного ДЗ</a:t>
            </a:r>
            <a:endParaRPr lang="ru-RU" altLang="x-none" sz="4200" dirty="0" err="1">
              <a:solidFill>
                <a:srgbClr val="FFFFFF"/>
              </a:solidFill>
              <a:ea typeface="Microsoft YaHei" panose="020B0503020204020204" charset="-122"/>
            </a:endParaRPr>
          </a:p>
        </p:txBody>
      </p:sp>
      <p:sp>
        <p:nvSpPr>
          <p:cNvPr id="57346" name="Text Box 57345"/>
          <p:cNvSpPr txBox="1"/>
          <p:nvPr/>
        </p:nvSpPr>
        <p:spPr>
          <a:xfrm>
            <a:off x="609600" y="1600200"/>
            <a:ext cx="7924800" cy="4419600"/>
          </a:xfrm>
          <a:prstGeom prst="rect">
            <a:avLst/>
          </a:prstGeom>
          <a:noFill/>
          <a:ln w="9525">
            <a:noFill/>
          </a:ln>
        </p:spPr>
        <p:txBody>
          <a:bodyPr/>
          <a:p>
            <a:endParaRPr lang="en-US"/>
          </a:p>
        </p:txBody>
      </p:sp>
      <p:sp>
        <p:nvSpPr>
          <p:cNvPr id="57347" name="Text Box 57346"/>
          <p:cNvSpPr txBox="1"/>
          <p:nvPr/>
        </p:nvSpPr>
        <p:spPr>
          <a:xfrm>
            <a:off x="41275" y="1089025"/>
            <a:ext cx="8015288" cy="914400"/>
          </a:xfrm>
          <a:prstGeom prst="rect">
            <a:avLst/>
          </a:prstGeom>
          <a:noFill/>
          <a:ln w="9525">
            <a:noFill/>
          </a:ln>
        </p:spPr>
        <p:txBody>
          <a:bodyPr/>
          <a:p>
            <a:endParaRPr lang="en-US"/>
          </a:p>
        </p:txBody>
      </p:sp>
      <p:sp>
        <p:nvSpPr>
          <p:cNvPr id="57348" name="Text Box 57347"/>
          <p:cNvSpPr txBox="1"/>
          <p:nvPr/>
        </p:nvSpPr>
        <p:spPr>
          <a:xfrm>
            <a:off x="455613" y="2460625"/>
            <a:ext cx="7924800" cy="4419600"/>
          </a:xfrm>
          <a:prstGeom prst="rect">
            <a:avLst/>
          </a:prstGeom>
          <a:noFill/>
          <a:ln w="9525">
            <a:noFill/>
          </a:ln>
        </p:spPr>
        <p:txBody>
          <a:bodyPr/>
          <a:p>
            <a:endParaRPr lang="en-US"/>
          </a:p>
        </p:txBody>
      </p:sp>
      <p:pic>
        <p:nvPicPr>
          <p:cNvPr id="57349" name="Picture 57348"/>
          <p:cNvPicPr>
            <a:picLocks noChangeAspect="1"/>
          </p:cNvPicPr>
          <p:nvPr/>
        </p:nvPicPr>
        <p:blipFill>
          <a:blip r:embed="rId1"/>
          <a:stretch>
            <a:fillRect/>
          </a:stretch>
        </p:blipFill>
        <p:spPr>
          <a:xfrm>
            <a:off x="77788" y="1809750"/>
            <a:ext cx="8969375" cy="4505325"/>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 Box 143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Що таке HTML</a:t>
            </a:r>
            <a:endParaRPr lang="ru-RU" altLang="x-none" sz="4200" dirty="0" err="1">
              <a:solidFill>
                <a:srgbClr val="FFFFFF"/>
              </a:solidFill>
              <a:ea typeface="Microsoft YaHei" panose="020B0503020204020204" charset="-122"/>
            </a:endParaRPr>
          </a:p>
        </p:txBody>
      </p:sp>
      <p:sp>
        <p:nvSpPr>
          <p:cNvPr id="14338" name="Text Box 14337"/>
          <p:cNvSpPr txBox="1"/>
          <p:nvPr/>
        </p:nvSpPr>
        <p:spPr>
          <a:xfrm>
            <a:off x="521970" y="1448435"/>
            <a:ext cx="7924800" cy="4419600"/>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100" b="1" dirty="0" err="1">
                <a:solidFill>
                  <a:srgbClr val="000000"/>
                </a:solidFill>
                <a:ea typeface="Microsoft YaHei" panose="020B0503020204020204" charset="-122"/>
              </a:rPr>
              <a:t>HTML </a:t>
            </a:r>
            <a:r>
              <a:rPr sz="2100" dirty="0" err="1">
                <a:solidFill>
                  <a:srgbClr val="000000"/>
                </a:solidFill>
                <a:ea typeface="Microsoft YaHei" panose="020B0503020204020204" charset="-122"/>
              </a:rPr>
              <a:t>(HyperText Markup Language) - це основна мова, яку використовують для створення веб-сторінок. Уяв</a:t>
            </a:r>
            <a:r>
              <a:rPr lang="en-US" sz="2100" dirty="0" err="1">
                <a:solidFill>
                  <a:srgbClr val="000000"/>
                </a:solidFill>
                <a:ea typeface="Microsoft YaHei" panose="020B0503020204020204" charset="-122"/>
              </a:rPr>
              <a:t>i</a:t>
            </a:r>
            <a:r>
              <a:rPr lang="ru-RU" sz="2100" dirty="0" err="1">
                <a:solidFill>
                  <a:srgbClr val="000000"/>
                </a:solidFill>
                <a:ea typeface="Microsoft YaHei" panose="020B0503020204020204" charset="-122"/>
              </a:rPr>
              <a:t>ть</a:t>
            </a:r>
            <a:r>
              <a:rPr sz="2100" dirty="0" err="1">
                <a:solidFill>
                  <a:srgbClr val="000000"/>
                </a:solidFill>
                <a:ea typeface="Microsoft YaHei" panose="020B0503020204020204" charset="-122"/>
              </a:rPr>
              <a:t> HTML як «скелет» веб-сторінки, який описує, який вигляд вона матиме і які на ній будуть елементи. HTML використовує теги (наприклад, &lt;h1&gt; для заголовків або &lt;p&gt; для абзаців), щоб повідомити браузеру, як показувати текст, картинки та інші елементи на екрані.</a:t>
            </a:r>
            <a:endParaRPr sz="2100" dirty="0" err="1">
              <a:solidFill>
                <a:srgbClr val="000000"/>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sz="2100" dirty="0" err="1">
              <a:solidFill>
                <a:srgbClr val="000000"/>
              </a:solidFill>
              <a:ea typeface="Microsoft YaHei" panose="020B0503020204020204" charset="-122"/>
            </a:endParaRPr>
          </a:p>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2100" dirty="0" err="1">
                <a:solidFill>
                  <a:srgbClr val="000000"/>
                </a:solidFill>
                <a:ea typeface="Microsoft YaHei" panose="020B0503020204020204" charset="-122"/>
              </a:rPr>
              <a:t>HTML - це набір інструкцій для браузера, що пояснює, де розміщувати текст, зображення, заголовки, посилання та інші частини веб-сторінки. Він відповідає за структуру і зміст, а за стилі (кольори, шрифти, оформлення) зазвичай відповідає інша мова - CSS.</a:t>
            </a:r>
            <a:endParaRPr sz="21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Text Box 153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Історія розвитку HTML</a:t>
            </a:r>
            <a:endParaRPr lang="ru-RU" altLang="x-none" sz="4200" dirty="0" err="1">
              <a:solidFill>
                <a:srgbClr val="FFFFFF"/>
              </a:solidFill>
              <a:ea typeface="Microsoft YaHei" panose="020B0503020204020204" charset="-122"/>
            </a:endParaRPr>
          </a:p>
        </p:txBody>
      </p:sp>
      <p:sp>
        <p:nvSpPr>
          <p:cNvPr id="15362" name="Text Box 15361"/>
          <p:cNvSpPr txBox="1"/>
          <p:nvPr/>
        </p:nvSpPr>
        <p:spPr>
          <a:xfrm>
            <a:off x="504825" y="1466215"/>
            <a:ext cx="8029575" cy="4553585"/>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600" dirty="0" err="1">
                <a:solidFill>
                  <a:schemeClr val="tx1"/>
                </a:solidFill>
                <a:ea typeface="Microsoft YaHei" panose="020B0503020204020204" charset="-122"/>
              </a:rPr>
              <a:t>Початок історії HTML слід віднести </a:t>
            </a:r>
            <a:r>
              <a:rPr lang="en-US" altLang="x-none" sz="1600" b="1" dirty="0" err="1">
                <a:solidFill>
                  <a:schemeClr val="tx1"/>
                </a:solidFill>
                <a:ea typeface="Microsoft YaHei" panose="020B0503020204020204" charset="-122"/>
              </a:rPr>
              <a:t>до далекого 1969 року,</a:t>
            </a:r>
            <a:r>
              <a:rPr lang="en-US" altLang="x-none" sz="1600" dirty="0" err="1">
                <a:solidFill>
                  <a:schemeClr val="tx1"/>
                </a:solidFill>
                <a:ea typeface="Microsoft YaHei" panose="020B0503020204020204" charset="-122"/>
              </a:rPr>
              <a:t> коли </a:t>
            </a:r>
            <a:r>
              <a:rPr lang="en-US" altLang="x-none" sz="1600" b="1" dirty="0" err="1">
                <a:solidFill>
                  <a:schemeClr val="tx1"/>
                </a:solidFill>
                <a:ea typeface="Microsoft YaHei" panose="020B0503020204020204" charset="-122"/>
              </a:rPr>
              <a:t>Чарльз Гольдфарб</a:t>
            </a:r>
            <a:r>
              <a:rPr lang="en-US" altLang="x-none" sz="1600" dirty="0" err="1">
                <a:solidFill>
                  <a:schemeClr val="tx1"/>
                </a:solidFill>
                <a:ea typeface="Microsoft YaHei" panose="020B0503020204020204" charset="-122"/>
              </a:rPr>
              <a:t>, який працював тоді в компанії IBM, створив прототип мови для розмітки технічної документації, згодом названої </a:t>
            </a:r>
            <a:r>
              <a:rPr lang="en-US" altLang="x-none" sz="1600" b="1" dirty="0" err="1">
                <a:solidFill>
                  <a:schemeClr val="tx1"/>
                </a:solidFill>
                <a:ea typeface="Microsoft YaHei" panose="020B0503020204020204" charset="-122"/>
              </a:rPr>
              <a:t>GML</a:t>
            </a:r>
            <a:r>
              <a:rPr lang="en-US" altLang="x-none" sz="1600" dirty="0" err="1">
                <a:solidFill>
                  <a:schemeClr val="tx1"/>
                </a:solidFill>
                <a:ea typeface="Microsoft YaHei" panose="020B0503020204020204" charset="-122"/>
              </a:rPr>
              <a:t>, а з наданням їй у 1986 році статусу міжнародного стандарту - </a:t>
            </a:r>
            <a:r>
              <a:rPr lang="en-US" altLang="x-none" sz="1600" b="1" dirty="0" err="1">
                <a:solidFill>
                  <a:schemeClr val="tx1"/>
                </a:solidFill>
                <a:ea typeface="Microsoft YaHei" panose="020B0503020204020204" charset="-122"/>
              </a:rPr>
              <a:t>SGML </a:t>
            </a:r>
            <a:r>
              <a:rPr lang="en-US" altLang="x-none" sz="1600" dirty="0" err="1">
                <a:solidFill>
                  <a:schemeClr val="tx1"/>
                </a:solidFill>
                <a:ea typeface="Microsoft YaHei" panose="020B0503020204020204" charset="-122"/>
              </a:rPr>
              <a:t>(Standard Generalized Markup Language). Ця узагальнена метамова призначена для побудови систем логічної, структурної розмітки будь-яких різновидів текстів. Слово «структурна» означає, що керівні коди, які вносять у текст під час такої розмітки, не несуть жодної інформації про форматування документа, а лише вказують кордони і супідрядність його складових частин, тобто задають його структуру. Творці SGML прагнули повністю абстрагуватися від проблем подання тексту в різних програмах, на різних комп'ютерних платформах і пристроях виведення. Хоча формально ніщо не заважає записати засобами SGML будь-яку інформацію про елементи документа, зокрема й параметри його форматування (наприклад, шрифт, розмір, колір тексту заголовка), ідеологія цієї мови вимагає обмежитися вказівкою на рівень заголовка і його місце в ієрархічній структурі документа. Все інше має бути винесено в так звані стильові специфікації. Сам по собі SGML є не готовою системою розмітки тексту, а лише зручною метамовою, що дає змогу будувати такі системи для конкретних обставин. </a:t>
            </a:r>
            <a:endParaRPr lang="en-US" altLang="x-none" sz="1600" dirty="0" err="1">
              <a:solidFill>
                <a:schemeClr val="tx1"/>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163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Всесвітня павутина</a:t>
            </a:r>
            <a:endParaRPr lang="ru-RU" altLang="x-none" sz="4200" dirty="0" err="1">
              <a:solidFill>
                <a:srgbClr val="FFFFFF"/>
              </a:solidFill>
              <a:ea typeface="Microsoft YaHei" panose="020B0503020204020204" charset="-122"/>
            </a:endParaRPr>
          </a:p>
        </p:txBody>
      </p:sp>
      <p:sp>
        <p:nvSpPr>
          <p:cNvPr id="16386" name="Text Box 16385"/>
          <p:cNvSpPr txBox="1"/>
          <p:nvPr/>
        </p:nvSpPr>
        <p:spPr>
          <a:xfrm>
            <a:off x="542925" y="1438275"/>
            <a:ext cx="7991475" cy="4581525"/>
          </a:xfrm>
          <a:prstGeom prst="rect">
            <a:avLst/>
          </a:prstGeom>
          <a:noFill/>
          <a:ln w="9525">
            <a:noFill/>
          </a:ln>
        </p:spPr>
        <p:txBody>
          <a:bodyPr wrap="square" lIns="91440" tIns="45720" rIns="91440" bIns="45720" anchor="t" anchorCtr="0"/>
          <a:p>
            <a:pPr defTabSz="457200">
              <a:spcBef>
                <a:spcPts val="800"/>
              </a:spcBef>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800" dirty="0" err="1">
                <a:solidFill>
                  <a:schemeClr val="tx1"/>
                </a:solidFill>
                <a:ea typeface="Microsoft YaHei" panose="020B0503020204020204" charset="-122"/>
              </a:rPr>
              <a:t>Гіпертекстовий проект </a:t>
            </a:r>
            <a:r>
              <a:rPr lang="en-US" altLang="x-none" sz="1800" b="1" dirty="0" err="1">
                <a:solidFill>
                  <a:schemeClr val="tx1"/>
                </a:solidFill>
                <a:ea typeface="Microsoft YaHei" panose="020B0503020204020204" charset="-122"/>
              </a:rPr>
              <a:t>Всесвітня павутина</a:t>
            </a:r>
            <a:r>
              <a:rPr lang="en-US" altLang="x-none" sz="1800" dirty="0" err="1">
                <a:solidFill>
                  <a:schemeClr val="tx1"/>
                </a:solidFill>
                <a:ea typeface="Microsoft YaHei" panose="020B0503020204020204" charset="-122"/>
              </a:rPr>
              <a:t> </a:t>
            </a:r>
            <a:r>
              <a:rPr lang="en-US" altLang="x-none" sz="1800" b="1" dirty="0" err="1">
                <a:solidFill>
                  <a:schemeClr val="tx1"/>
                </a:solidFill>
                <a:ea typeface="Microsoft YaHei" panose="020B0503020204020204" charset="-122"/>
              </a:rPr>
              <a:t>(WWW)</a:t>
            </a:r>
            <a:r>
              <a:rPr lang="en-US" altLang="x-none" sz="1800" dirty="0" err="1">
                <a:solidFill>
                  <a:schemeClr val="tx1"/>
                </a:solidFill>
                <a:ea typeface="Microsoft YaHei" panose="020B0503020204020204" charset="-122"/>
              </a:rPr>
              <a:t> був запропонований у стінах </a:t>
            </a:r>
            <a:r>
              <a:rPr lang="en-US" altLang="x-none" sz="1800" b="1" dirty="0" err="1">
                <a:solidFill>
                  <a:schemeClr val="tx1"/>
                </a:solidFill>
                <a:ea typeface="Microsoft YaHei" panose="020B0503020204020204" charset="-122"/>
              </a:rPr>
              <a:t>ЦЕРНу </a:t>
            </a:r>
            <a:r>
              <a:rPr lang="en-US" altLang="x-none" sz="1800" dirty="0" err="1">
                <a:solidFill>
                  <a:schemeClr val="tx1"/>
                </a:solidFill>
                <a:ea typeface="Microsoft YaHei" panose="020B0503020204020204" charset="-122"/>
              </a:rPr>
              <a:t>(Європейська організація з ядерних досліджень, найбільша у світі лабораторія фізики високих енергій). Англійський </a:t>
            </a:r>
            <a:r>
              <a:rPr lang="ru-RU" altLang="en-US" sz="1800" dirty="0" err="1">
                <a:solidFill>
                  <a:schemeClr val="tx1"/>
                </a:solidFill>
                <a:ea typeface="Microsoft YaHei" panose="020B0503020204020204" charset="-122"/>
              </a:rPr>
              <a:t>в</a:t>
            </a:r>
            <a:r>
              <a:rPr lang="en-US" altLang="x-none" sz="1800" dirty="0" err="1">
                <a:solidFill>
                  <a:schemeClr val="tx1"/>
                </a:solidFill>
                <a:ea typeface="Microsoft YaHei" panose="020B0503020204020204" charset="-122"/>
              </a:rPr>
              <a:t>чений </a:t>
            </a:r>
            <a:r>
              <a:rPr lang="en-US" altLang="x-none" sz="1800" b="1" dirty="0" err="1">
                <a:solidFill>
                  <a:schemeClr val="tx1"/>
                </a:solidFill>
                <a:ea typeface="Microsoft YaHei" panose="020B0503020204020204" charset="-122"/>
              </a:rPr>
              <a:t>Тім Бернерс-Лі </a:t>
            </a:r>
            <a:r>
              <a:rPr lang="en-US" altLang="x-none" sz="1800" dirty="0" err="1">
                <a:solidFill>
                  <a:schemeClr val="tx1"/>
                </a:solidFill>
                <a:ea typeface="Microsoft YaHei" panose="020B0503020204020204" charset="-122"/>
              </a:rPr>
              <a:t>та бельгійський </a:t>
            </a:r>
            <a:r>
              <a:rPr lang="ru-RU" altLang="en-US" sz="1800" dirty="0" err="1">
                <a:solidFill>
                  <a:schemeClr val="tx1"/>
                </a:solidFill>
                <a:ea typeface="Microsoft YaHei" panose="020B0503020204020204" charset="-122"/>
              </a:rPr>
              <a:t>в</a:t>
            </a:r>
            <a:r>
              <a:rPr lang="en-US" altLang="x-none" sz="1800" dirty="0" err="1">
                <a:solidFill>
                  <a:schemeClr val="tx1"/>
                </a:solidFill>
                <a:ea typeface="Microsoft YaHei" panose="020B0503020204020204" charset="-122"/>
              </a:rPr>
              <a:t>чений</a:t>
            </a:r>
            <a:r>
              <a:rPr lang="en-US" altLang="x-none" sz="1800" b="1" dirty="0" err="1">
                <a:solidFill>
                  <a:schemeClr val="tx1"/>
                </a:solidFill>
                <a:ea typeface="Microsoft YaHei" panose="020B0503020204020204" charset="-122"/>
              </a:rPr>
              <a:t> Роберт Кайо</a:t>
            </a:r>
            <a:r>
              <a:rPr lang="en-US" altLang="x-none" sz="1800" dirty="0" err="1">
                <a:solidFill>
                  <a:schemeClr val="tx1"/>
                </a:solidFill>
                <a:ea typeface="Microsoft YaHei" panose="020B0503020204020204" charset="-122"/>
              </a:rPr>
              <a:t>, працюючи незалежно, </a:t>
            </a:r>
            <a:r>
              <a:rPr lang="ru-RU" altLang="en-US" sz="1800" dirty="0" err="1">
                <a:solidFill>
                  <a:schemeClr val="tx1"/>
                </a:solidFill>
                <a:ea typeface="Microsoft YaHei" panose="020B0503020204020204" charset="-122"/>
              </a:rPr>
              <a:t>на основ</a:t>
            </a:r>
            <a:r>
              <a:rPr lang="en-US" altLang="en-US" sz="1800" dirty="0" err="1">
                <a:solidFill>
                  <a:schemeClr val="tx1"/>
                </a:solidFill>
                <a:ea typeface="Microsoft YaHei" panose="020B0503020204020204" charset="-122"/>
              </a:rPr>
              <a:t>i SGML </a:t>
            </a:r>
            <a:r>
              <a:rPr lang="en-US" altLang="x-none" sz="1800" dirty="0" err="1">
                <a:solidFill>
                  <a:schemeClr val="tx1"/>
                </a:solidFill>
                <a:ea typeface="Microsoft YaHei" panose="020B0503020204020204" charset="-122"/>
              </a:rPr>
              <a:t>запропонували </a:t>
            </a:r>
            <a:r>
              <a:rPr lang="en-US" altLang="x-none" sz="1800" b="1" dirty="0" err="1">
                <a:solidFill>
                  <a:schemeClr val="tx1"/>
                </a:solidFill>
                <a:ea typeface="Microsoft YaHei" panose="020B0503020204020204" charset="-122"/>
              </a:rPr>
              <a:t>1989 </a:t>
            </a:r>
            <a:r>
              <a:rPr lang="en-US" altLang="x-none" sz="1800" dirty="0" err="1">
                <a:solidFill>
                  <a:schemeClr val="tx1"/>
                </a:solidFill>
                <a:ea typeface="Microsoft YaHei" panose="020B0503020204020204" charset="-122"/>
              </a:rPr>
              <a:t>року проект зв'язування документів за допомогою гіпертекстових посилань для полегшення обміну інформацією між групами дослідників, які займаються проведенням великих експериментів на великому електрон-позитронному </a:t>
            </a:r>
            <a:r>
              <a:rPr lang="en-US" altLang="x-none" sz="1800" b="1" dirty="0" err="1">
                <a:solidFill>
                  <a:schemeClr val="tx1"/>
                </a:solidFill>
                <a:ea typeface="Microsoft YaHei" panose="020B0503020204020204" charset="-122"/>
              </a:rPr>
              <a:t>колайдері</a:t>
            </a:r>
            <a:r>
              <a:rPr lang="en-US" altLang="x-none" sz="1800" dirty="0" err="1">
                <a:solidFill>
                  <a:schemeClr val="tx1"/>
                </a:solidFill>
                <a:ea typeface="Microsoft YaHei" panose="020B0503020204020204" charset="-122"/>
              </a:rPr>
              <a:t>. Спочатку проект використовували тільки у внутрішній мережі ЦЕРНу. </a:t>
            </a:r>
            <a:r>
              <a:rPr lang="en-US" altLang="x-none" sz="1800" b="1" dirty="0" err="1">
                <a:solidFill>
                  <a:schemeClr val="tx1"/>
                </a:solidFill>
                <a:ea typeface="Microsoft YaHei" panose="020B0503020204020204" charset="-122"/>
              </a:rPr>
              <a:t>1991 року Бернерс-Лі створив перші у світі веб-сервер, сайт і браузер</a:t>
            </a:r>
            <a:r>
              <a:rPr lang="en-US" altLang="x-none" sz="1800" dirty="0" err="1">
                <a:solidFill>
                  <a:schemeClr val="tx1"/>
                </a:solidFill>
                <a:ea typeface="Microsoft YaHei" panose="020B0503020204020204" charset="-122"/>
              </a:rPr>
              <a:t>. Однак Всесвітня павутина стає справді всесвітньою тільки тоді, коли були написані й опубліковані специфікації URI, HTTP і HTML. </a:t>
            </a:r>
            <a:r>
              <a:rPr lang="en-US" altLang="x-none" sz="1800" b="1" dirty="0" err="1">
                <a:solidFill>
                  <a:schemeClr val="tx1"/>
                </a:solidFill>
                <a:ea typeface="Microsoft YaHei" panose="020B0503020204020204" charset="-122"/>
              </a:rPr>
              <a:t>30 квітня 1993 року CERN оголосив, що Всесвітня павутина буде вільною для всіх користувачів. </a:t>
            </a:r>
            <a:r>
              <a:rPr lang="en-US" altLang="x-none" sz="1800" dirty="0" err="1">
                <a:solidFill>
                  <a:schemeClr val="tx1"/>
                </a:solidFill>
                <a:ea typeface="Microsoft YaHei" panose="020B0503020204020204" charset="-122"/>
              </a:rPr>
              <a:t>Ще до створення Всесвітньої павутини, на початку 1980-х CERN став піонером у використанні технології інтернету в Європі.</a:t>
            </a:r>
            <a:endParaRPr lang="en-US" altLang="x-none" sz="1800" dirty="0" err="1">
              <a:solidFill>
                <a:schemeClr val="tx1"/>
              </a:solidFill>
              <a:ea typeface="Microsoft YaHei" panose="020B0503020204020204" charset="-122"/>
            </a:endParaRPr>
          </a:p>
        </p:txBody>
      </p:sp>
      <p:pic>
        <p:nvPicPr>
          <p:cNvPr id="16387" name="Picture 16386"/>
          <p:cNvPicPr>
            <a:picLocks noChangeAspect="1"/>
          </p:cNvPicPr>
          <p:nvPr/>
        </p:nvPicPr>
        <p:blipFill>
          <a:blip r:embed="rId1"/>
          <a:stretch>
            <a:fillRect/>
          </a:stretch>
        </p:blipFill>
        <p:spPr>
          <a:xfrm>
            <a:off x="5285740" y="5611495"/>
            <a:ext cx="2977515" cy="167513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ext Box 174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ea typeface="Microsoft YaHei" panose="020B0503020204020204" charset="-122"/>
              </a:rPr>
              <a:t>Тім Бернерс Лі</a:t>
            </a:r>
            <a:endParaRPr lang="ru-RU" altLang="x-none" sz="4200" dirty="0" err="1">
              <a:solidFill>
                <a:srgbClr val="FFFFFF"/>
              </a:solidFill>
              <a:ea typeface="Microsoft YaHei" panose="020B0503020204020204" charset="-122"/>
            </a:endParaRPr>
          </a:p>
        </p:txBody>
      </p:sp>
      <p:sp>
        <p:nvSpPr>
          <p:cNvPr id="17410" name="Text Box 17409"/>
          <p:cNvSpPr txBox="1"/>
          <p:nvPr/>
        </p:nvSpPr>
        <p:spPr>
          <a:xfrm>
            <a:off x="609600" y="1600200"/>
            <a:ext cx="7924800" cy="4419600"/>
          </a:xfrm>
          <a:prstGeom prst="rect">
            <a:avLst/>
          </a:prstGeom>
          <a:noFill/>
          <a:ln w="9525">
            <a:noFill/>
          </a:ln>
        </p:spPr>
        <p:txBody>
          <a:bodyPr/>
          <a:p>
            <a:endParaRPr lang="en-US"/>
          </a:p>
        </p:txBody>
      </p:sp>
      <p:pic>
        <p:nvPicPr>
          <p:cNvPr id="17411" name="Picture 17410"/>
          <p:cNvPicPr>
            <a:picLocks noChangeAspect="1"/>
          </p:cNvPicPr>
          <p:nvPr/>
        </p:nvPicPr>
        <p:blipFill>
          <a:blip r:embed="rId1"/>
          <a:stretch>
            <a:fillRect/>
          </a:stretch>
        </p:blipFill>
        <p:spPr>
          <a:xfrm>
            <a:off x="139700" y="1498600"/>
            <a:ext cx="8878888" cy="5121275"/>
          </a:xfrm>
          <a:prstGeom prst="rect">
            <a:avLst/>
          </a:prstGeom>
          <a:noFill/>
          <a:ln w="9525">
            <a:noFill/>
          </a:ln>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32422</Words>
  <Application>WPS Presentation</Application>
  <PresentationFormat/>
  <Paragraphs>346</Paragraphs>
  <Slides>56</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56</vt:i4>
      </vt:variant>
    </vt:vector>
  </HeadingPairs>
  <TitlesOfParts>
    <vt:vector size="67" baseType="lpstr">
      <vt:lpstr>Arial</vt:lpstr>
      <vt:lpstr>SimSun</vt:lpstr>
      <vt:lpstr>Wingdings</vt:lpstr>
      <vt:lpstr>Times New Roman</vt:lpstr>
      <vt:lpstr>Microsoft YaHei</vt:lpstr>
      <vt:lpstr>Arial Black</vt:lpstr>
      <vt:lpstr>Arial Unicode MS</vt:lpstr>
      <vt:lpstr>Arial Unicode MS</vt:lpstr>
      <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Александр Загор�</cp:lastModifiedBy>
  <cp:revision>10</cp:revision>
  <dcterms:created xsi:type="dcterms:W3CDTF">2005-09-22T16:26:00Z</dcterms:created>
  <dcterms:modified xsi:type="dcterms:W3CDTF">2024-11-04T11:21:37Z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F22F1189AEEE438287263304A0CCCF2C_12</vt:lpwstr>
  </property>
  <property fmtid="{D5CDD505-2E9C-101B-9397-08002B2CF9AE}" pid="3" name="KSOProductBuildVer">
    <vt:lpwstr>1033-12.2.0.18607</vt:lpwstr>
  </property>
</Properties>
</file>